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73" r:id="rId2"/>
    <p:sldId id="274" r:id="rId3"/>
    <p:sldId id="256" r:id="rId4"/>
    <p:sldId id="257" r:id="rId5"/>
    <p:sldId id="258" r:id="rId6"/>
    <p:sldId id="259" r:id="rId7"/>
    <p:sldId id="260" r:id="rId8"/>
    <p:sldId id="261" r:id="rId9"/>
    <p:sldId id="262" r:id="rId10"/>
    <p:sldId id="264" r:id="rId11"/>
    <p:sldId id="265" r:id="rId12"/>
    <p:sldId id="263" r:id="rId13"/>
    <p:sldId id="266" r:id="rId14"/>
    <p:sldId id="267" r:id="rId15"/>
    <p:sldId id="268" r:id="rId16"/>
    <p:sldId id="269" r:id="rId17"/>
    <p:sldId id="271" r:id="rId18"/>
    <p:sldId id="270" r:id="rId19"/>
    <p:sldId id="272" r:id="rId20"/>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941C"/>
    <a:srgbClr val="FF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6" autoAdjust="0"/>
    <p:restoredTop sz="94607" autoAdjust="0"/>
  </p:normalViewPr>
  <p:slideViewPr>
    <p:cSldViewPr>
      <p:cViewPr>
        <p:scale>
          <a:sx n="66" d="100"/>
          <a:sy n="66" d="100"/>
        </p:scale>
        <p:origin x="-948"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F4CCAFAE-FDDA-4D01-AFDF-3C3F3E27D65C}" type="datetimeFigureOut">
              <a:rPr lang="ar-EG" smtClean="0"/>
              <a:pPr/>
              <a:t>20/02/1436</a:t>
            </a:fld>
            <a:endParaRPr lang="ar-EG"/>
          </a:p>
        </p:txBody>
      </p:sp>
      <p:sp>
        <p:nvSpPr>
          <p:cNvPr id="19" name="عنصر نائب للتذييل 18"/>
          <p:cNvSpPr>
            <a:spLocks noGrp="1"/>
          </p:cNvSpPr>
          <p:nvPr>
            <p:ph type="ftr" sz="quarter" idx="11"/>
          </p:nvPr>
        </p:nvSpPr>
        <p:spPr/>
        <p:txBody>
          <a:bodyPr/>
          <a:lstStyle/>
          <a:p>
            <a:endParaRPr lang="ar-EG"/>
          </a:p>
        </p:txBody>
      </p:sp>
      <p:sp>
        <p:nvSpPr>
          <p:cNvPr id="27" name="عنصر نائب لرقم الشريحة 26"/>
          <p:cNvSpPr>
            <a:spLocks noGrp="1"/>
          </p:cNvSpPr>
          <p:nvPr>
            <p:ph type="sldNum" sz="quarter" idx="12"/>
          </p:nvPr>
        </p:nvSpPr>
        <p:spPr/>
        <p:txBody>
          <a:bodyPr/>
          <a:lstStyle/>
          <a:p>
            <a:fld id="{CCC44982-622C-4EB0-853F-68F5EBCB9A4A}"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transition>
    <p:wheel/>
    <p:sndAc>
      <p:stSnd>
        <p:snd r:embed="rId1" name="camera.wav" builtIn="1"/>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F4CCAFAE-FDDA-4D01-AFDF-3C3F3E27D65C}" type="datetimeFigureOut">
              <a:rPr lang="ar-EG" smtClean="0"/>
              <a:pPr/>
              <a:t>20/02/1436</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CCC44982-622C-4EB0-853F-68F5EBCB9A4A}" type="slidenum">
              <a:rPr lang="ar-EG" smtClean="0"/>
              <a:pPr/>
              <a:t>‹#›</a:t>
            </a:fld>
            <a:endParaRPr lang="ar-EG"/>
          </a:p>
        </p:txBody>
      </p:sp>
    </p:spTree>
  </p:cSld>
  <p:clrMapOvr>
    <a:masterClrMapping/>
  </p:clrMapOvr>
  <p:transition>
    <p:wheel/>
    <p:sndAc>
      <p:stSnd>
        <p:snd r:embed="rId1" name="camera.wav" builtIn="1"/>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F4CCAFAE-FDDA-4D01-AFDF-3C3F3E27D65C}" type="datetimeFigureOut">
              <a:rPr lang="ar-EG" smtClean="0"/>
              <a:pPr/>
              <a:t>20/02/1436</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CCC44982-622C-4EB0-853F-68F5EBCB9A4A}" type="slidenum">
              <a:rPr lang="ar-EG" smtClean="0"/>
              <a:pPr/>
              <a:t>‹#›</a:t>
            </a:fld>
            <a:endParaRPr lang="ar-EG"/>
          </a:p>
        </p:txBody>
      </p:sp>
    </p:spTree>
  </p:cSld>
  <p:clrMapOvr>
    <a:masterClrMapping/>
  </p:clrMapOvr>
  <p:transition>
    <p:wheel/>
    <p:sndAc>
      <p:stSnd>
        <p:snd r:embed="rId1" name="camera.wav" builtIn="1"/>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F4CCAFAE-FDDA-4D01-AFDF-3C3F3E27D65C}" type="datetimeFigureOut">
              <a:rPr lang="ar-EG" smtClean="0"/>
              <a:pPr/>
              <a:t>20/02/1436</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CCC44982-622C-4EB0-853F-68F5EBCB9A4A}" type="slidenum">
              <a:rPr lang="ar-EG" smtClean="0"/>
              <a:pPr/>
              <a:t>‹#›</a:t>
            </a:fld>
            <a:endParaRPr lang="ar-EG"/>
          </a:p>
        </p:txBody>
      </p:sp>
    </p:spTree>
  </p:cSld>
  <p:clrMapOvr>
    <a:masterClrMapping/>
  </p:clrMapOvr>
  <p:transition>
    <p:wheel/>
    <p:sndAc>
      <p:stSnd>
        <p:snd r:embed="rId1" name="camera.wav" builtIn="1"/>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4CCAFAE-FDDA-4D01-AFDF-3C3F3E27D65C}" type="datetimeFigureOut">
              <a:rPr lang="ar-EG" smtClean="0"/>
              <a:pPr/>
              <a:t>20/02/1436</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CCC44982-622C-4EB0-853F-68F5EBCB9A4A}"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transition>
    <p:wheel/>
    <p:sndAc>
      <p:stSnd>
        <p:snd r:embed="rId1" name="camera.wav" builtIn="1"/>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F4CCAFAE-FDDA-4D01-AFDF-3C3F3E27D65C}" type="datetimeFigureOut">
              <a:rPr lang="ar-EG" smtClean="0"/>
              <a:pPr/>
              <a:t>20/02/1436</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CCC44982-622C-4EB0-853F-68F5EBCB9A4A}" type="slidenum">
              <a:rPr lang="ar-EG" smtClean="0"/>
              <a:pPr/>
              <a:t>‹#›</a:t>
            </a:fld>
            <a:endParaRPr lang="ar-EG"/>
          </a:p>
        </p:txBody>
      </p:sp>
    </p:spTree>
  </p:cSld>
  <p:clrMapOvr>
    <a:masterClrMapping/>
  </p:clrMapOvr>
  <p:transition>
    <p:wheel/>
    <p:sndAc>
      <p:stSnd>
        <p:snd r:embed="rId1" name="camera.wav" builtIn="1"/>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F4CCAFAE-FDDA-4D01-AFDF-3C3F3E27D65C}" type="datetimeFigureOut">
              <a:rPr lang="ar-EG" smtClean="0"/>
              <a:pPr/>
              <a:t>20/02/1436</a:t>
            </a:fld>
            <a:endParaRPr lang="ar-EG"/>
          </a:p>
        </p:txBody>
      </p:sp>
      <p:sp>
        <p:nvSpPr>
          <p:cNvPr id="8" name="عنصر نائب للتذييل 7"/>
          <p:cNvSpPr>
            <a:spLocks noGrp="1"/>
          </p:cNvSpPr>
          <p:nvPr>
            <p:ph type="ftr" sz="quarter" idx="11"/>
          </p:nvPr>
        </p:nvSpPr>
        <p:spPr/>
        <p:txBody>
          <a:bodyPr/>
          <a:lstStyle/>
          <a:p>
            <a:endParaRPr lang="ar-EG"/>
          </a:p>
        </p:txBody>
      </p:sp>
      <p:sp>
        <p:nvSpPr>
          <p:cNvPr id="9" name="عنصر نائب لرقم الشريحة 8"/>
          <p:cNvSpPr>
            <a:spLocks noGrp="1"/>
          </p:cNvSpPr>
          <p:nvPr>
            <p:ph type="sldNum" sz="quarter" idx="12"/>
          </p:nvPr>
        </p:nvSpPr>
        <p:spPr/>
        <p:txBody>
          <a:bodyPr/>
          <a:lstStyle/>
          <a:p>
            <a:fld id="{CCC44982-622C-4EB0-853F-68F5EBCB9A4A}" type="slidenum">
              <a:rPr lang="ar-EG" smtClean="0"/>
              <a:pPr/>
              <a:t>‹#›</a:t>
            </a:fld>
            <a:endParaRPr lang="ar-EG"/>
          </a:p>
        </p:txBody>
      </p:sp>
    </p:spTree>
  </p:cSld>
  <p:clrMapOvr>
    <a:masterClrMapping/>
  </p:clrMapOvr>
  <p:transition>
    <p:wheel/>
    <p:sndAc>
      <p:stSnd>
        <p:snd r:embed="rId1" name="camera.wav" builtIn="1"/>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F4CCAFAE-FDDA-4D01-AFDF-3C3F3E27D65C}" type="datetimeFigureOut">
              <a:rPr lang="ar-EG" smtClean="0"/>
              <a:pPr/>
              <a:t>20/02/1436</a:t>
            </a:fld>
            <a:endParaRPr lang="ar-EG"/>
          </a:p>
        </p:txBody>
      </p:sp>
      <p:sp>
        <p:nvSpPr>
          <p:cNvPr id="4" name="عنصر نائب للتذييل 3"/>
          <p:cNvSpPr>
            <a:spLocks noGrp="1"/>
          </p:cNvSpPr>
          <p:nvPr>
            <p:ph type="ftr" sz="quarter" idx="11"/>
          </p:nvPr>
        </p:nvSpPr>
        <p:spPr/>
        <p:txBody>
          <a:bodyPr/>
          <a:lstStyle/>
          <a:p>
            <a:endParaRPr lang="ar-EG"/>
          </a:p>
        </p:txBody>
      </p:sp>
      <p:sp>
        <p:nvSpPr>
          <p:cNvPr id="5" name="عنصر نائب لرقم الشريحة 4"/>
          <p:cNvSpPr>
            <a:spLocks noGrp="1"/>
          </p:cNvSpPr>
          <p:nvPr>
            <p:ph type="sldNum" sz="quarter" idx="12"/>
          </p:nvPr>
        </p:nvSpPr>
        <p:spPr/>
        <p:txBody>
          <a:bodyPr/>
          <a:lstStyle/>
          <a:p>
            <a:fld id="{CCC44982-622C-4EB0-853F-68F5EBCB9A4A}" type="slidenum">
              <a:rPr lang="ar-EG" smtClean="0"/>
              <a:pPr/>
              <a:t>‹#›</a:t>
            </a:fld>
            <a:endParaRPr lang="ar-EG"/>
          </a:p>
        </p:txBody>
      </p:sp>
    </p:spTree>
  </p:cSld>
  <p:clrMapOvr>
    <a:masterClrMapping/>
  </p:clrMapOvr>
  <p:transition>
    <p:wheel/>
    <p:sndAc>
      <p:stSnd>
        <p:snd r:embed="rId1" name="camera.wav" builtIn="1"/>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4CCAFAE-FDDA-4D01-AFDF-3C3F3E27D65C}" type="datetimeFigureOut">
              <a:rPr lang="ar-EG" smtClean="0"/>
              <a:pPr/>
              <a:t>20/02/1436</a:t>
            </a:fld>
            <a:endParaRPr lang="ar-EG"/>
          </a:p>
        </p:txBody>
      </p:sp>
      <p:sp>
        <p:nvSpPr>
          <p:cNvPr id="3" name="عنصر نائب للتذييل 2"/>
          <p:cNvSpPr>
            <a:spLocks noGrp="1"/>
          </p:cNvSpPr>
          <p:nvPr>
            <p:ph type="ftr" sz="quarter" idx="11"/>
          </p:nvPr>
        </p:nvSpPr>
        <p:spPr/>
        <p:txBody>
          <a:bodyPr/>
          <a:lstStyle/>
          <a:p>
            <a:endParaRPr lang="ar-EG"/>
          </a:p>
        </p:txBody>
      </p:sp>
      <p:sp>
        <p:nvSpPr>
          <p:cNvPr id="4" name="عنصر نائب لرقم الشريحة 3"/>
          <p:cNvSpPr>
            <a:spLocks noGrp="1"/>
          </p:cNvSpPr>
          <p:nvPr>
            <p:ph type="sldNum" sz="quarter" idx="12"/>
          </p:nvPr>
        </p:nvSpPr>
        <p:spPr/>
        <p:txBody>
          <a:bodyPr/>
          <a:lstStyle/>
          <a:p>
            <a:fld id="{CCC44982-622C-4EB0-853F-68F5EBCB9A4A}" type="slidenum">
              <a:rPr lang="ar-EG" smtClean="0"/>
              <a:pPr/>
              <a:t>‹#›</a:t>
            </a:fld>
            <a:endParaRPr lang="ar-EG"/>
          </a:p>
        </p:txBody>
      </p:sp>
    </p:spTree>
  </p:cSld>
  <p:clrMapOvr>
    <a:masterClrMapping/>
  </p:clrMapOvr>
  <p:transition>
    <p:wheel/>
    <p:sndAc>
      <p:stSnd>
        <p:snd r:embed="rId1" name="camera.wav" builtIn="1"/>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F4CCAFAE-FDDA-4D01-AFDF-3C3F3E27D65C}" type="datetimeFigureOut">
              <a:rPr lang="ar-EG" smtClean="0"/>
              <a:pPr/>
              <a:t>20/02/1436</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CCC44982-622C-4EB0-853F-68F5EBCB9A4A}" type="slidenum">
              <a:rPr lang="ar-EG" smtClean="0"/>
              <a:pPr/>
              <a:t>‹#›</a:t>
            </a:fld>
            <a:endParaRPr lang="ar-EG"/>
          </a:p>
        </p:txBody>
      </p:sp>
    </p:spTree>
  </p:cSld>
  <p:clrMapOvr>
    <a:masterClrMapping/>
  </p:clrMapOvr>
  <p:transition>
    <p:wheel/>
    <p:sndAc>
      <p:stSnd>
        <p:snd r:embed="rId1" name="camera.wav" builtIn="1"/>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4CCAFAE-FDDA-4D01-AFDF-3C3F3E27D65C}" type="datetimeFigureOut">
              <a:rPr lang="ar-EG" smtClean="0"/>
              <a:pPr/>
              <a:t>20/02/1436</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a:xfrm>
            <a:off x="8077200" y="6356350"/>
            <a:ext cx="609600" cy="365125"/>
          </a:xfrm>
        </p:spPr>
        <p:txBody>
          <a:bodyPr/>
          <a:lstStyle/>
          <a:p>
            <a:fld id="{CCC44982-622C-4EB0-853F-68F5EBCB9A4A}" type="slidenum">
              <a:rPr lang="ar-EG" smtClean="0"/>
              <a:pPr/>
              <a:t>‹#›</a:t>
            </a:fld>
            <a:endParaRPr lang="ar-EG"/>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wheel/>
    <p:sndAc>
      <p:stSnd>
        <p:snd r:embed="rId1" name="camera.wav" builtIn="1"/>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t="-29000" b="-29000"/>
          </a:stretch>
        </a:blipFill>
        <a:effectLst/>
      </p:bgPr>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4CCAFAE-FDDA-4D01-AFDF-3C3F3E27D65C}" type="datetimeFigureOut">
              <a:rPr lang="ar-EG" smtClean="0"/>
              <a:pPr/>
              <a:t>20/02/1436</a:t>
            </a:fld>
            <a:endParaRPr lang="ar-EG"/>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EG"/>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CC44982-622C-4EB0-853F-68F5EBCB9A4A}" type="slidenum">
              <a:rPr lang="ar-EG" smtClean="0"/>
              <a:pPr/>
              <a:t>‹#›</a:t>
            </a:fld>
            <a:endParaRPr lang="ar-EG"/>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wheel/>
    <p:sndAc>
      <p:stSnd>
        <p:snd r:embed="rId13" name="camera.wav" builtIn="1"/>
      </p:stSnd>
    </p:sndAc>
  </p:transition>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gif"/><Relationship Id="rId7" Type="http://schemas.openxmlformats.org/officeDocument/2006/relationships/image" Target="../media/image7.gif"/><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gif"/><Relationship Id="rId9" Type="http://schemas.openxmlformats.org/officeDocument/2006/relationships/image" Target="../media/image9.gif"/></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5" descr="book-05"/>
          <p:cNvPicPr>
            <a:picLocks noChangeAspect="1" noChangeArrowheads="1" noCrop="1"/>
          </p:cNvPicPr>
          <p:nvPr/>
        </p:nvPicPr>
        <p:blipFill>
          <a:blip r:embed="rId3"/>
          <a:srcRect/>
          <a:stretch>
            <a:fillRect/>
          </a:stretch>
        </p:blipFill>
        <p:spPr bwMode="auto">
          <a:xfrm>
            <a:off x="8243888" y="1628775"/>
            <a:ext cx="431800" cy="1047750"/>
          </a:xfrm>
          <a:prstGeom prst="rect">
            <a:avLst/>
          </a:prstGeom>
          <a:noFill/>
          <a:ln w="9525">
            <a:noFill/>
            <a:miter lim="800000"/>
            <a:headEnd/>
            <a:tailEnd/>
          </a:ln>
        </p:spPr>
      </p:pic>
      <p:pic>
        <p:nvPicPr>
          <p:cNvPr id="19459" name="Picture 6" descr="computer-01"/>
          <p:cNvPicPr>
            <a:picLocks noChangeAspect="1" noChangeArrowheads="1" noCrop="1"/>
          </p:cNvPicPr>
          <p:nvPr/>
        </p:nvPicPr>
        <p:blipFill>
          <a:blip r:embed="rId4"/>
          <a:srcRect/>
          <a:stretch>
            <a:fillRect/>
          </a:stretch>
        </p:blipFill>
        <p:spPr bwMode="auto">
          <a:xfrm>
            <a:off x="0" y="1557338"/>
            <a:ext cx="1871663" cy="1871662"/>
          </a:xfrm>
          <a:prstGeom prst="rect">
            <a:avLst/>
          </a:prstGeom>
          <a:noFill/>
          <a:ln w="9525">
            <a:noFill/>
            <a:miter lim="800000"/>
            <a:headEnd/>
            <a:tailEnd/>
          </a:ln>
        </p:spPr>
      </p:pic>
      <p:pic>
        <p:nvPicPr>
          <p:cNvPr id="19460" name="Picture 8" descr="Cdrom_spins_2"/>
          <p:cNvPicPr>
            <a:picLocks noChangeAspect="1" noChangeArrowheads="1" noCrop="1"/>
          </p:cNvPicPr>
          <p:nvPr/>
        </p:nvPicPr>
        <p:blipFill>
          <a:blip r:embed="rId5"/>
          <a:srcRect/>
          <a:stretch>
            <a:fillRect/>
          </a:stretch>
        </p:blipFill>
        <p:spPr bwMode="auto">
          <a:xfrm>
            <a:off x="250825" y="3933825"/>
            <a:ext cx="1512888" cy="1528763"/>
          </a:xfrm>
          <a:prstGeom prst="rect">
            <a:avLst/>
          </a:prstGeom>
          <a:noFill/>
          <a:ln w="9525">
            <a:noFill/>
            <a:miter lim="800000"/>
            <a:headEnd/>
            <a:tailEnd/>
          </a:ln>
        </p:spPr>
      </p:pic>
      <p:pic>
        <p:nvPicPr>
          <p:cNvPr id="19461" name="Picture 9" descr="CoolClips_wb026453"/>
          <p:cNvPicPr>
            <a:picLocks noChangeAspect="1" noChangeArrowheads="1" noCrop="1"/>
          </p:cNvPicPr>
          <p:nvPr/>
        </p:nvPicPr>
        <p:blipFill>
          <a:blip r:embed="rId6"/>
          <a:srcRect/>
          <a:stretch>
            <a:fillRect/>
          </a:stretch>
        </p:blipFill>
        <p:spPr bwMode="auto">
          <a:xfrm>
            <a:off x="7092950" y="2997200"/>
            <a:ext cx="1827213" cy="2757488"/>
          </a:xfrm>
          <a:prstGeom prst="rect">
            <a:avLst/>
          </a:prstGeom>
          <a:noFill/>
          <a:ln w="9525">
            <a:noFill/>
            <a:miter lim="800000"/>
            <a:headEnd/>
            <a:tailEnd/>
          </a:ln>
        </p:spPr>
      </p:pic>
      <p:sp>
        <p:nvSpPr>
          <p:cNvPr id="19462" name="AutoShape 10">
            <a:hlinkClick r:id="" action="ppaction://hlinkshowjump?jump=nextslide" highlightClick="1"/>
          </p:cNvPr>
          <p:cNvSpPr>
            <a:spLocks noChangeArrowheads="1"/>
          </p:cNvSpPr>
          <p:nvPr/>
        </p:nvSpPr>
        <p:spPr bwMode="auto">
          <a:xfrm>
            <a:off x="1403350" y="5876925"/>
            <a:ext cx="1081088" cy="647700"/>
          </a:xfrm>
          <a:prstGeom prst="actionButtonBackPrevious">
            <a:avLst/>
          </a:prstGeom>
          <a:solidFill>
            <a:srgbClr val="66CCFF"/>
          </a:solidFill>
          <a:ln w="9525">
            <a:noFill/>
            <a:miter lim="800000"/>
            <a:headEnd/>
            <a:tailEnd/>
          </a:ln>
        </p:spPr>
        <p:txBody>
          <a:bodyPr wrap="none" anchor="ctr"/>
          <a:lstStyle/>
          <a:p>
            <a:pPr algn="ctr"/>
            <a:endParaRPr lang="en-US" sz="2000" b="1"/>
          </a:p>
        </p:txBody>
      </p:sp>
      <p:pic>
        <p:nvPicPr>
          <p:cNvPr id="19464" name="Picture 14" descr="sohag_faculty-of-education"/>
          <p:cNvPicPr>
            <a:picLocks noChangeAspect="1" noChangeArrowheads="1" noCrop="1"/>
          </p:cNvPicPr>
          <p:nvPr/>
        </p:nvPicPr>
        <p:blipFill>
          <a:blip r:embed="rId7"/>
          <a:srcRect/>
          <a:stretch>
            <a:fillRect/>
          </a:stretch>
        </p:blipFill>
        <p:spPr bwMode="auto">
          <a:xfrm>
            <a:off x="2339975" y="3068638"/>
            <a:ext cx="4103688" cy="820737"/>
          </a:xfrm>
          <a:prstGeom prst="rect">
            <a:avLst/>
          </a:prstGeom>
          <a:noFill/>
          <a:ln w="9525">
            <a:noFill/>
            <a:miter lim="800000"/>
            <a:headEnd/>
            <a:tailEnd/>
          </a:ln>
        </p:spPr>
      </p:pic>
      <p:pic>
        <p:nvPicPr>
          <p:cNvPr id="19465" name="Picture 16" descr="banner"/>
          <p:cNvPicPr>
            <a:picLocks noChangeAspect="1" noChangeArrowheads="1"/>
          </p:cNvPicPr>
          <p:nvPr/>
        </p:nvPicPr>
        <p:blipFill>
          <a:blip r:embed="rId8"/>
          <a:srcRect/>
          <a:stretch>
            <a:fillRect/>
          </a:stretch>
        </p:blipFill>
        <p:spPr bwMode="auto">
          <a:xfrm>
            <a:off x="144463" y="0"/>
            <a:ext cx="8820150" cy="1374775"/>
          </a:xfrm>
          <a:prstGeom prst="rect">
            <a:avLst/>
          </a:prstGeom>
          <a:noFill/>
          <a:ln w="9525">
            <a:noFill/>
            <a:miter lim="800000"/>
            <a:headEnd/>
            <a:tailEnd/>
          </a:ln>
        </p:spPr>
      </p:pic>
      <p:pic>
        <p:nvPicPr>
          <p:cNvPr id="19466" name="Picture 17" descr="1"/>
          <p:cNvPicPr>
            <a:picLocks noChangeAspect="1" noChangeArrowheads="1"/>
          </p:cNvPicPr>
          <p:nvPr/>
        </p:nvPicPr>
        <p:blipFill>
          <a:blip r:embed="rId9"/>
          <a:srcRect/>
          <a:stretch>
            <a:fillRect/>
          </a:stretch>
        </p:blipFill>
        <p:spPr bwMode="auto">
          <a:xfrm>
            <a:off x="2143108" y="1285860"/>
            <a:ext cx="4176712" cy="1695450"/>
          </a:xfrm>
          <a:prstGeom prst="rect">
            <a:avLst/>
          </a:prstGeom>
          <a:noFill/>
          <a:ln w="9525">
            <a:noFill/>
            <a:miter lim="800000"/>
            <a:headEnd/>
            <a:tailEnd/>
          </a:ln>
        </p:spPr>
      </p:pic>
      <p:sp>
        <p:nvSpPr>
          <p:cNvPr id="11" name="مستطيل ذو زاويتين مستديرتين في نفس الجانب 10"/>
          <p:cNvSpPr/>
          <p:nvPr/>
        </p:nvSpPr>
        <p:spPr>
          <a:xfrm>
            <a:off x="1857356" y="4429132"/>
            <a:ext cx="5143536" cy="1143008"/>
          </a:xfrm>
          <a:prstGeom prst="round2Same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ar-EG" sz="6000" b="1" dirty="0" smtClean="0">
                <a:solidFill>
                  <a:srgbClr val="FF0000"/>
                </a:solidFill>
                <a:latin typeface="Microsoft Sans Serif" pitchFamily="34" charset="0"/>
                <a:cs typeface="Microsoft Sans Serif" pitchFamily="34" charset="0"/>
              </a:rPr>
              <a:t>تكنولوجيا التعليم </a:t>
            </a:r>
            <a:endParaRPr lang="ar-EG" sz="6000" b="1" dirty="0">
              <a:solidFill>
                <a:srgbClr val="FF0000"/>
              </a:solidFill>
              <a:latin typeface="Microsoft Sans Serif" pitchFamily="34" charset="0"/>
              <a:cs typeface="Microsoft Sans Serif" pitchFamily="34" charset="0"/>
            </a:endParaRPr>
          </a:p>
        </p:txBody>
      </p:sp>
    </p:spTree>
  </p:cSld>
  <p:clrMapOvr>
    <a:masterClrMapping/>
  </p:clrMapOvr>
  <p:transition>
    <p:wheel/>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nodeType="clickEffect">
                                  <p:stCondLst>
                                    <p:cond delay="0"/>
                                  </p:stCondLst>
                                  <p:childTnLst>
                                    <p:set>
                                      <p:cBhvr>
                                        <p:cTn id="6" dur="1" fill="hold">
                                          <p:stCondLst>
                                            <p:cond delay="0"/>
                                          </p:stCondLst>
                                        </p:cTn>
                                        <p:tgtEl>
                                          <p:spTgt spid="19466"/>
                                        </p:tgtEl>
                                        <p:attrNameLst>
                                          <p:attrName>style.visibility</p:attrName>
                                        </p:attrNameLst>
                                      </p:cBhvr>
                                      <p:to>
                                        <p:strVal val="visible"/>
                                      </p:to>
                                    </p:set>
                                    <p:anim calcmode="lin" valueType="num">
                                      <p:cBhvr>
                                        <p:cTn id="7" dur="5000" fill="hold"/>
                                        <p:tgtEl>
                                          <p:spTgt spid="19466"/>
                                        </p:tgtEl>
                                        <p:attrNameLst>
                                          <p:attrName>ppt_w</p:attrName>
                                        </p:attrNameLst>
                                      </p:cBhvr>
                                      <p:tavLst>
                                        <p:tav tm="0" fmla="#ppt_w*sin(2.5*pi*$)">
                                          <p:val>
                                            <p:fltVal val="0"/>
                                          </p:val>
                                        </p:tav>
                                        <p:tav tm="100000">
                                          <p:val>
                                            <p:fltVal val="1"/>
                                          </p:val>
                                        </p:tav>
                                      </p:tavLst>
                                    </p:anim>
                                    <p:anim calcmode="lin" valueType="num">
                                      <p:cBhvr>
                                        <p:cTn id="8" dur="5000" fill="hold"/>
                                        <p:tgtEl>
                                          <p:spTgt spid="19466"/>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5" presetClass="entr" presetSubtype="0" fill="hold" nodeType="clickEffect">
                                  <p:stCondLst>
                                    <p:cond delay="0"/>
                                  </p:stCondLst>
                                  <p:childTnLst>
                                    <p:set>
                                      <p:cBhvr>
                                        <p:cTn id="12" dur="1" fill="hold">
                                          <p:stCondLst>
                                            <p:cond delay="0"/>
                                          </p:stCondLst>
                                        </p:cTn>
                                        <p:tgtEl>
                                          <p:spTgt spid="19464"/>
                                        </p:tgtEl>
                                        <p:attrNameLst>
                                          <p:attrName>style.visibility</p:attrName>
                                        </p:attrNameLst>
                                      </p:cBhvr>
                                      <p:to>
                                        <p:strVal val="visible"/>
                                      </p:to>
                                    </p:set>
                                    <p:animEffect transition="in" filter="fade">
                                      <p:cBhvr>
                                        <p:cTn id="13" dur="2000"/>
                                        <p:tgtEl>
                                          <p:spTgt spid="19464"/>
                                        </p:tgtEl>
                                      </p:cBhvr>
                                    </p:animEffect>
                                    <p:anim calcmode="lin" valueType="num">
                                      <p:cBhvr>
                                        <p:cTn id="14" dur="2000" fill="hold"/>
                                        <p:tgtEl>
                                          <p:spTgt spid="19464"/>
                                        </p:tgtEl>
                                        <p:attrNameLst>
                                          <p:attrName>style.rotation</p:attrName>
                                        </p:attrNameLst>
                                      </p:cBhvr>
                                      <p:tavLst>
                                        <p:tav tm="0">
                                          <p:val>
                                            <p:fltVal val="720"/>
                                          </p:val>
                                        </p:tav>
                                        <p:tav tm="100000">
                                          <p:val>
                                            <p:fltVal val="0"/>
                                          </p:val>
                                        </p:tav>
                                      </p:tavLst>
                                    </p:anim>
                                    <p:anim calcmode="lin" valueType="num">
                                      <p:cBhvr>
                                        <p:cTn id="15" dur="2000" fill="hold"/>
                                        <p:tgtEl>
                                          <p:spTgt spid="19464"/>
                                        </p:tgtEl>
                                        <p:attrNameLst>
                                          <p:attrName>ppt_h</p:attrName>
                                        </p:attrNameLst>
                                      </p:cBhvr>
                                      <p:tavLst>
                                        <p:tav tm="0">
                                          <p:val>
                                            <p:fltVal val="0"/>
                                          </p:val>
                                        </p:tav>
                                        <p:tav tm="100000">
                                          <p:val>
                                            <p:strVal val="#ppt_h"/>
                                          </p:val>
                                        </p:tav>
                                      </p:tavLst>
                                    </p:anim>
                                    <p:anim calcmode="lin" valueType="num">
                                      <p:cBhvr>
                                        <p:cTn id="16" dur="2000" fill="hold"/>
                                        <p:tgtEl>
                                          <p:spTgt spid="19464"/>
                                        </p:tgtEl>
                                        <p:attrNameLst>
                                          <p:attrName>ppt_w</p:attrName>
                                        </p:attrNameLst>
                                      </p:cBhvr>
                                      <p:tavLst>
                                        <p:tav tm="0">
                                          <p:val>
                                            <p:fltVal val="0"/>
                                          </p:val>
                                        </p:tav>
                                        <p:tav tm="100000">
                                          <p:val>
                                            <p:strVal val="#ppt_w"/>
                                          </p:val>
                                        </p:tav>
                                      </p:tavLst>
                                    </p:anim>
                                  </p:childTnLst>
                                </p:cTn>
                              </p:par>
                            </p:childTnLst>
                          </p:cTn>
                        </p:par>
                      </p:childTnLst>
                    </p:cTn>
                  </p:par>
                  <p:par>
                    <p:cTn id="17" fill="hold">
                      <p:stCondLst>
                        <p:cond delay="indefinite"/>
                      </p:stCondLst>
                      <p:childTnLst>
                        <p:par>
                          <p:cTn id="18" fill="hold">
                            <p:stCondLst>
                              <p:cond delay="0"/>
                            </p:stCondLst>
                            <p:childTnLst>
                              <p:par>
                                <p:cTn id="19" presetID="35"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2000"/>
                                        <p:tgtEl>
                                          <p:spTgt spid="11"/>
                                        </p:tgtEl>
                                      </p:cBhvr>
                                    </p:animEffect>
                                    <p:anim calcmode="lin" valueType="num">
                                      <p:cBhvr>
                                        <p:cTn id="22" dur="2000" fill="hold"/>
                                        <p:tgtEl>
                                          <p:spTgt spid="11"/>
                                        </p:tgtEl>
                                        <p:attrNameLst>
                                          <p:attrName>style.rotation</p:attrName>
                                        </p:attrNameLst>
                                      </p:cBhvr>
                                      <p:tavLst>
                                        <p:tav tm="0">
                                          <p:val>
                                            <p:fltVal val="720"/>
                                          </p:val>
                                        </p:tav>
                                        <p:tav tm="100000">
                                          <p:val>
                                            <p:fltVal val="0"/>
                                          </p:val>
                                        </p:tav>
                                      </p:tavLst>
                                    </p:anim>
                                    <p:anim calcmode="lin" valueType="num">
                                      <p:cBhvr>
                                        <p:cTn id="23" dur="2000" fill="hold"/>
                                        <p:tgtEl>
                                          <p:spTgt spid="11"/>
                                        </p:tgtEl>
                                        <p:attrNameLst>
                                          <p:attrName>ppt_h</p:attrName>
                                        </p:attrNameLst>
                                      </p:cBhvr>
                                      <p:tavLst>
                                        <p:tav tm="0">
                                          <p:val>
                                            <p:fltVal val="0"/>
                                          </p:val>
                                        </p:tav>
                                        <p:tav tm="100000">
                                          <p:val>
                                            <p:strVal val="#ppt_h"/>
                                          </p:val>
                                        </p:tav>
                                      </p:tavLst>
                                    </p:anim>
                                    <p:anim calcmode="lin" valueType="num">
                                      <p:cBhvr>
                                        <p:cTn id="24" dur="2000" fill="hold"/>
                                        <p:tgtEl>
                                          <p:spTgt spid="11"/>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57166"/>
            <a:ext cx="8229600" cy="857256"/>
          </a:xfrm>
        </p:spPr>
        <p:txBody>
          <a:bodyPr>
            <a:normAutofit/>
          </a:bodyPr>
          <a:lstStyle/>
          <a:p>
            <a:pPr algn="ctr"/>
            <a:r>
              <a:rPr lang="ar-SA" b="1" dirty="0" smtClean="0"/>
              <a:t>أغراض وأهداف المكتبة الرقمية</a:t>
            </a:r>
            <a:endParaRPr lang="ar-EG" dirty="0"/>
          </a:p>
        </p:txBody>
      </p:sp>
      <p:sp>
        <p:nvSpPr>
          <p:cNvPr id="3" name="عنصر نائب للمحتوى 2"/>
          <p:cNvSpPr>
            <a:spLocks noGrp="1"/>
          </p:cNvSpPr>
          <p:nvPr>
            <p:ph idx="1"/>
          </p:nvPr>
        </p:nvSpPr>
        <p:spPr>
          <a:xfrm>
            <a:off x="0" y="1071546"/>
            <a:ext cx="9144000" cy="5253054"/>
          </a:xfrm>
        </p:spPr>
        <p:txBody>
          <a:bodyPr>
            <a:normAutofit lnSpcReduction="10000"/>
          </a:bodyPr>
          <a:lstStyle/>
          <a:p>
            <a:pPr>
              <a:buClr>
                <a:srgbClr val="FF0000"/>
              </a:buClr>
              <a:buFont typeface="Wingdings" pitchFamily="2" charset="2"/>
              <a:buChar char="Ø"/>
            </a:pPr>
            <a:r>
              <a:rPr lang="ar-SA" dirty="0" smtClean="0"/>
              <a:t>تعجيل التصوير المنظم لتجميع وتخزين وتنظيم المعلومات والمعرفة في صيغة رقمية، وذلك لتتوفر في مجموعة المكتبات الرقمية في أمريكا الشمالية</a:t>
            </a:r>
            <a:endParaRPr lang="en-US" dirty="0" smtClean="0"/>
          </a:p>
          <a:p>
            <a:pPr>
              <a:buClr>
                <a:srgbClr val="FF0000"/>
              </a:buClr>
              <a:buFont typeface="Wingdings" pitchFamily="2" charset="2"/>
              <a:buChar char="Ø"/>
            </a:pPr>
            <a:r>
              <a:rPr lang="ar-SA" dirty="0" smtClean="0"/>
              <a:t>إيصال المعلومات الاقتصادية والمعلومات المهمة إلى جميع قطاعات المجتمع الأمريكي</a:t>
            </a:r>
            <a:r>
              <a:rPr lang="en-US" dirty="0" smtClean="0"/>
              <a:t>.</a:t>
            </a:r>
            <a:endParaRPr lang="ar-EG" dirty="0" smtClean="0"/>
          </a:p>
          <a:p>
            <a:pPr>
              <a:buClr>
                <a:srgbClr val="FF0000"/>
              </a:buClr>
              <a:buFont typeface="Wingdings" pitchFamily="2" charset="2"/>
              <a:buChar char="Ø"/>
            </a:pPr>
            <a:r>
              <a:rPr lang="ar-SA" dirty="0" smtClean="0"/>
              <a:t>تشجيع الجهود المتعاونة التي ترفع من استثمار مصادر البحث واستخدام الحاسبات وشبكات الاتصال في أمريكا الشمالية</a:t>
            </a:r>
            <a:r>
              <a:rPr lang="en-US" dirty="0" smtClean="0"/>
              <a:t>.</a:t>
            </a:r>
            <a:endParaRPr lang="ar-EG" dirty="0" smtClean="0"/>
          </a:p>
          <a:p>
            <a:pPr>
              <a:buClr>
                <a:srgbClr val="FF0000"/>
              </a:buClr>
              <a:buFont typeface="Wingdings" pitchFamily="2" charset="2"/>
              <a:buChar char="Ø"/>
            </a:pPr>
            <a:r>
              <a:rPr lang="ar-SA" dirty="0" smtClean="0"/>
              <a:t>تقوية التعاون والاتصال بين مجالات البحوث والأعمال والحكومة وأيضا المجتمع التربوي</a:t>
            </a:r>
            <a:r>
              <a:rPr lang="en-US" dirty="0" smtClean="0"/>
              <a:t>.</a:t>
            </a:r>
            <a:br>
              <a:rPr lang="en-US" dirty="0" smtClean="0"/>
            </a:br>
            <a:endParaRPr lang="en-US" dirty="0" smtClean="0"/>
          </a:p>
          <a:p>
            <a:pPr>
              <a:buClr>
                <a:srgbClr val="FF0000"/>
              </a:buClr>
              <a:buFont typeface="Wingdings" pitchFamily="2" charset="2"/>
              <a:buChar char="Ø"/>
            </a:pPr>
            <a:r>
              <a:rPr lang="ar-SA" dirty="0" smtClean="0"/>
              <a:t>المكتبات الرقمية تأخذ دور قيادي للجيل ونشر المعرفة في المناطق المهمة والإستراتيجية</a:t>
            </a:r>
            <a:r>
              <a:rPr lang="en-US" dirty="0" smtClean="0"/>
              <a:t>.</a:t>
            </a:r>
            <a:br>
              <a:rPr lang="en-US" dirty="0" smtClean="0"/>
            </a:br>
            <a:endParaRPr lang="en-US" dirty="0" smtClean="0"/>
          </a:p>
          <a:p>
            <a:pPr>
              <a:buClr>
                <a:srgbClr val="FF0000"/>
              </a:buClr>
              <a:buFont typeface="Wingdings" pitchFamily="2" charset="2"/>
              <a:buChar char="Ø"/>
            </a:pPr>
            <a:r>
              <a:rPr lang="ar-SA" dirty="0" smtClean="0"/>
              <a:t>المساهمة في أعطاء فرص دائمة لتعليم </a:t>
            </a:r>
            <a:r>
              <a:rPr lang="en-US" dirty="0" smtClean="0"/>
              <a:t>.</a:t>
            </a:r>
            <a:endParaRPr lang="ar-EG" dirty="0"/>
          </a:p>
        </p:txBody>
      </p:sp>
    </p:spTree>
  </p:cSld>
  <p:clrMapOvr>
    <a:masterClrMapping/>
  </p:clrMapOvr>
  <p:transition>
    <p:wheel/>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4290"/>
            <a:ext cx="8229600" cy="1000132"/>
          </a:xfrm>
        </p:spPr>
        <p:txBody>
          <a:bodyPr>
            <a:normAutofit/>
          </a:bodyPr>
          <a:lstStyle/>
          <a:p>
            <a:pPr algn="ctr"/>
            <a:r>
              <a:rPr lang="ar-SA" sz="5400" b="1" dirty="0" smtClean="0">
                <a:solidFill>
                  <a:srgbClr val="FF0000"/>
                </a:solidFill>
              </a:rPr>
              <a:t>فوائد المكتبة الرقمية </a:t>
            </a:r>
            <a:endParaRPr lang="ar-EG" sz="5400" b="1" dirty="0">
              <a:solidFill>
                <a:srgbClr val="FF0000"/>
              </a:solidFill>
            </a:endParaRPr>
          </a:p>
        </p:txBody>
      </p:sp>
      <p:sp>
        <p:nvSpPr>
          <p:cNvPr id="3" name="عنصر نائب للمحتوى 2"/>
          <p:cNvSpPr>
            <a:spLocks noGrp="1"/>
          </p:cNvSpPr>
          <p:nvPr>
            <p:ph idx="1"/>
          </p:nvPr>
        </p:nvSpPr>
        <p:spPr>
          <a:xfrm>
            <a:off x="457200" y="1071546"/>
            <a:ext cx="8229600" cy="5253054"/>
          </a:xfrm>
        </p:spPr>
        <p:txBody>
          <a:bodyPr>
            <a:noAutofit/>
          </a:bodyPr>
          <a:lstStyle/>
          <a:p>
            <a:r>
              <a:rPr lang="ar-SA" sz="2800" dirty="0" smtClean="0"/>
              <a:t>تمكن الباحث من الوصول إلى محتويات المكتبة ومصادرها من أي مكان يتواجد فيه خارج مبنى المكتبة </a:t>
            </a:r>
            <a:endParaRPr lang="ar-EG" sz="2800" dirty="0" smtClean="0"/>
          </a:p>
          <a:p>
            <a:r>
              <a:rPr lang="ar-SA" sz="2800" dirty="0" smtClean="0"/>
              <a:t>تعطي المكتبة الرقمية القدرة لعدد من الأشخاص والباحثين (ولو تباعدوا في أماكنهم) على استخدام نفس مصادر المعلومات في المكتبة والبحث فيها في الوقت نفسه</a:t>
            </a:r>
            <a:r>
              <a:rPr lang="en-US" sz="2800" dirty="0" smtClean="0"/>
              <a:t> .</a:t>
            </a:r>
          </a:p>
          <a:p>
            <a:r>
              <a:rPr lang="ar-SA" sz="2800" dirty="0" smtClean="0"/>
              <a:t>إمكانية تحديث المعلومات في المكتبة الرقمية</a:t>
            </a:r>
            <a:r>
              <a:rPr lang="en-US" sz="2800" dirty="0" smtClean="0"/>
              <a:t>.</a:t>
            </a:r>
          </a:p>
          <a:p>
            <a:r>
              <a:rPr lang="ar-SA" sz="2800" dirty="0" smtClean="0"/>
              <a:t>تمكن من وصول الباحث إلى مصادر المعلومات في أي وقت يشاء</a:t>
            </a:r>
            <a:r>
              <a:rPr lang="en-US" sz="2800" dirty="0" smtClean="0"/>
              <a:t>.</a:t>
            </a:r>
          </a:p>
          <a:p>
            <a:r>
              <a:rPr lang="ar-SA" sz="2800" dirty="0" smtClean="0"/>
              <a:t>تقلل من الحجم المحسوس لتخزين المعلومات بشكل فعال</a:t>
            </a:r>
            <a:endParaRPr lang="en-US" sz="2800" dirty="0" smtClean="0"/>
          </a:p>
          <a:p>
            <a:r>
              <a:rPr lang="ar-SA" sz="2800" dirty="0" smtClean="0"/>
              <a:t>تقلل</a:t>
            </a:r>
            <a:r>
              <a:rPr lang="en-US" sz="2800" dirty="0" smtClean="0"/>
              <a:t> </a:t>
            </a:r>
            <a:r>
              <a:rPr lang="ar-SA" sz="2800" dirty="0" smtClean="0"/>
              <a:t>من التعامل الفعلي </a:t>
            </a:r>
            <a:r>
              <a:rPr lang="ar-SA" sz="2800" dirty="0" err="1" smtClean="0"/>
              <a:t>م</a:t>
            </a:r>
            <a:r>
              <a:rPr lang="ar-EG" sz="2800" dirty="0" smtClean="0"/>
              <a:t>ع</a:t>
            </a:r>
            <a:r>
              <a:rPr lang="ar-SA" sz="2800" dirty="0" smtClean="0"/>
              <a:t> الأشياء بنفسها كأن تستخدم الكتاب نفسه دائماً ولمرات عدة حتى يبلى</a:t>
            </a:r>
            <a:r>
              <a:rPr lang="en-US" sz="2800" dirty="0" smtClean="0"/>
              <a:t> .</a:t>
            </a:r>
          </a:p>
          <a:p>
            <a:r>
              <a:rPr lang="en-US" sz="2800" dirty="0" smtClean="0"/>
              <a:t> </a:t>
            </a:r>
            <a:r>
              <a:rPr lang="ar-SA" sz="2800" dirty="0" smtClean="0"/>
              <a:t>توفر الفرصة لاستثمار أفضل للأموال المصروفة وتحقيق أفضل مما يعني فاعلية الأموال المصروفة</a:t>
            </a:r>
            <a:endParaRPr lang="ar-EG" sz="2800" dirty="0"/>
          </a:p>
        </p:txBody>
      </p:sp>
    </p:spTree>
  </p:cSld>
  <p:clrMapOvr>
    <a:masterClrMapping/>
  </p:clrMapOvr>
  <p:transition>
    <p:wheel spokes="8"/>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ntr" presetSubtype="16"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diamond(in)">
                                      <p:cBhvr>
                                        <p:cTn id="11" dur="2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8" presetClass="entr" presetSubtype="16"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diamond(in)">
                                      <p:cBhvr>
                                        <p:cTn id="16" dur="2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8"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diamond(in)">
                                      <p:cBhvr>
                                        <p:cTn id="21" dur="2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8" presetClass="entr" presetSubtype="16"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diamond(in)">
                                      <p:cBhvr>
                                        <p:cTn id="26" dur="2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8" presetClass="entr" presetSubtype="16"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diamond(in)">
                                      <p:cBhvr>
                                        <p:cTn id="31" dur="2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diamond(in)">
                                      <p:cBhvr>
                                        <p:cTn id="36" dur="2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8" presetClass="entr" presetSubtype="16"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diamond(in)">
                                      <p:cBhvr>
                                        <p:cTn id="41"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85728"/>
            <a:ext cx="8229600" cy="1071570"/>
          </a:xfrm>
        </p:spPr>
        <p:txBody>
          <a:bodyPr>
            <a:normAutofit/>
          </a:bodyPr>
          <a:lstStyle/>
          <a:p>
            <a:pPr algn="ctr"/>
            <a:r>
              <a:rPr lang="ar-SA" b="1" dirty="0" smtClean="0">
                <a:solidFill>
                  <a:srgbClr val="FF0000"/>
                </a:solidFill>
              </a:rPr>
              <a:t>مكونات واحتياجات المكتبة الرقمية</a:t>
            </a:r>
            <a:endParaRPr lang="ar-EG" b="1" dirty="0">
              <a:solidFill>
                <a:srgbClr val="FF0000"/>
              </a:solidFill>
            </a:endParaRPr>
          </a:p>
        </p:txBody>
      </p:sp>
      <p:sp>
        <p:nvSpPr>
          <p:cNvPr id="3" name="عنصر نائب للمحتوى 2"/>
          <p:cNvSpPr>
            <a:spLocks noGrp="1"/>
          </p:cNvSpPr>
          <p:nvPr>
            <p:ph idx="1"/>
          </p:nvPr>
        </p:nvSpPr>
        <p:spPr>
          <a:xfrm>
            <a:off x="0" y="1214422"/>
            <a:ext cx="8929718" cy="5110178"/>
          </a:xfrm>
        </p:spPr>
        <p:txBody>
          <a:bodyPr>
            <a:noAutofit/>
          </a:bodyPr>
          <a:lstStyle/>
          <a:p>
            <a:r>
              <a:rPr lang="ar-SA" sz="2400" dirty="0" smtClean="0">
                <a:latin typeface="Arial" pitchFamily="34" charset="0"/>
                <a:cs typeface="Arial" pitchFamily="34" charset="0"/>
              </a:rPr>
              <a:t>1- </a:t>
            </a:r>
            <a:r>
              <a:rPr lang="ar-SA" sz="2400" dirty="0" err="1" smtClean="0">
                <a:latin typeface="Arial" pitchFamily="34" charset="0"/>
                <a:cs typeface="Arial" pitchFamily="34" charset="0"/>
              </a:rPr>
              <a:t>إحتياجات</a:t>
            </a:r>
            <a:r>
              <a:rPr lang="ar-SA" sz="2400" dirty="0" smtClean="0">
                <a:latin typeface="Arial" pitchFamily="34" charset="0"/>
                <a:cs typeface="Arial" pitchFamily="34" charset="0"/>
              </a:rPr>
              <a:t> قانونية وتنظيمية</a:t>
            </a:r>
            <a:endParaRPr lang="en-US" sz="2400" dirty="0" smtClean="0">
              <a:latin typeface="Arial" pitchFamily="34" charset="0"/>
              <a:cs typeface="Arial" pitchFamily="34" charset="0"/>
            </a:endParaRPr>
          </a:p>
          <a:p>
            <a:r>
              <a:rPr lang="ar-SA" sz="2400" dirty="0" smtClean="0">
                <a:latin typeface="Arial" pitchFamily="34" charset="0"/>
                <a:cs typeface="Arial" pitchFamily="34" charset="0"/>
              </a:rPr>
              <a:t>2- أجهزة خاصة لربط المكتبة بشبكة </a:t>
            </a:r>
            <a:r>
              <a:rPr lang="ar-SA" sz="2400" dirty="0" err="1" smtClean="0">
                <a:latin typeface="Arial" pitchFamily="34" charset="0"/>
                <a:cs typeface="Arial" pitchFamily="34" charset="0"/>
              </a:rPr>
              <a:t>إتصالات</a:t>
            </a:r>
            <a:r>
              <a:rPr lang="ar-SA" sz="2400" dirty="0" smtClean="0">
                <a:latin typeface="Arial" pitchFamily="34" charset="0"/>
                <a:cs typeface="Arial" pitchFamily="34" charset="0"/>
              </a:rPr>
              <a:t> داخلية وشبكة الإنترنت العالمية .</a:t>
            </a:r>
            <a:endParaRPr lang="en-US" sz="2400" dirty="0" smtClean="0">
              <a:latin typeface="Arial" pitchFamily="34" charset="0"/>
              <a:cs typeface="Arial" pitchFamily="34" charset="0"/>
            </a:endParaRPr>
          </a:p>
          <a:p>
            <a:r>
              <a:rPr lang="ar-SA" sz="2400" dirty="0" smtClean="0">
                <a:latin typeface="Arial" pitchFamily="34" charset="0"/>
                <a:cs typeface="Arial" pitchFamily="34" charset="0"/>
              </a:rPr>
              <a:t>3- أجهزة تقنية خاصة بتحويل مجموعات المكتبة من تقليدية </a:t>
            </a:r>
            <a:r>
              <a:rPr lang="ar-SA" sz="2400" dirty="0" err="1" smtClean="0">
                <a:latin typeface="Arial" pitchFamily="34" charset="0"/>
                <a:cs typeface="Arial" pitchFamily="34" charset="0"/>
              </a:rPr>
              <a:t>الى</a:t>
            </a:r>
            <a:r>
              <a:rPr lang="ar-SA" sz="2400" dirty="0" smtClean="0">
                <a:latin typeface="Arial" pitchFamily="34" charset="0"/>
                <a:cs typeface="Arial" pitchFamily="34" charset="0"/>
              </a:rPr>
              <a:t> رقمية ، وأجهزة حاسوب وملحقاته، وطابعات </a:t>
            </a:r>
            <a:r>
              <a:rPr lang="ar-SA" sz="2400" dirty="0" err="1" smtClean="0">
                <a:latin typeface="Arial" pitchFamily="34" charset="0"/>
                <a:cs typeface="Arial" pitchFamily="34" charset="0"/>
              </a:rPr>
              <a:t>ليزرية</a:t>
            </a:r>
            <a:r>
              <a:rPr lang="ar-SA" sz="2400" dirty="0" smtClean="0">
                <a:latin typeface="Arial" pitchFamily="34" charset="0"/>
                <a:cs typeface="Arial" pitchFamily="34" charset="0"/>
              </a:rPr>
              <a:t> متطورة ، وماسحات ضوئية ، وأجهزة تصوير. </a:t>
            </a:r>
            <a:endParaRPr lang="en-US" sz="2400" dirty="0" smtClean="0">
              <a:latin typeface="Arial" pitchFamily="34" charset="0"/>
              <a:cs typeface="Arial" pitchFamily="34" charset="0"/>
            </a:endParaRPr>
          </a:p>
          <a:p>
            <a:r>
              <a:rPr lang="ar-SA" sz="2400" dirty="0" smtClean="0">
                <a:latin typeface="Arial" pitchFamily="34" charset="0"/>
                <a:cs typeface="Arial" pitchFamily="34" charset="0"/>
              </a:rPr>
              <a:t>4- برمجيات ( </a:t>
            </a:r>
            <a:r>
              <a:rPr lang="en-US" sz="2400" dirty="0" smtClean="0">
                <a:latin typeface="Arial" pitchFamily="34" charset="0"/>
                <a:cs typeface="Arial" pitchFamily="34" charset="0"/>
              </a:rPr>
              <a:t>Software</a:t>
            </a:r>
            <a:r>
              <a:rPr lang="ar-SA" sz="2400" dirty="0" smtClean="0">
                <a:latin typeface="Arial" pitchFamily="34" charset="0"/>
                <a:cs typeface="Arial" pitchFamily="34" charset="0"/>
              </a:rPr>
              <a:t> ) وبروتوكولات لربط نظم استرجاع المعلومات على الخط . </a:t>
            </a:r>
            <a:endParaRPr lang="en-US" sz="2400" dirty="0" smtClean="0">
              <a:latin typeface="Arial" pitchFamily="34" charset="0"/>
              <a:cs typeface="Arial" pitchFamily="34" charset="0"/>
            </a:endParaRPr>
          </a:p>
          <a:p>
            <a:r>
              <a:rPr lang="ar-SA" sz="2400" dirty="0" smtClean="0">
                <a:latin typeface="Arial" pitchFamily="34" charset="0"/>
                <a:cs typeface="Arial" pitchFamily="34" charset="0"/>
              </a:rPr>
              <a:t>5- الإشراك في الدوريات الإلكترونية ، حيث يتم ربط المكتبة بالناشر أو مقدم الخدمة برقم النطاق ( </a:t>
            </a:r>
            <a:r>
              <a:rPr lang="en-US" sz="2400" dirty="0" smtClean="0">
                <a:latin typeface="Arial" pitchFamily="34" charset="0"/>
                <a:cs typeface="Arial" pitchFamily="34" charset="0"/>
              </a:rPr>
              <a:t>IP Address</a:t>
            </a:r>
            <a:r>
              <a:rPr lang="ar-SA" sz="2400" dirty="0" smtClean="0">
                <a:latin typeface="Arial" pitchFamily="34" charset="0"/>
                <a:cs typeface="Arial" pitchFamily="34" charset="0"/>
              </a:rPr>
              <a:t> ) .</a:t>
            </a:r>
            <a:endParaRPr lang="en-US" sz="2400" dirty="0" smtClean="0">
              <a:latin typeface="Arial" pitchFamily="34" charset="0"/>
              <a:cs typeface="Arial" pitchFamily="34" charset="0"/>
            </a:endParaRPr>
          </a:p>
          <a:p>
            <a:r>
              <a:rPr lang="ar-SA" sz="2400" dirty="0" smtClean="0">
                <a:latin typeface="Arial" pitchFamily="34" charset="0"/>
                <a:cs typeface="Arial" pitchFamily="34" charset="0"/>
              </a:rPr>
              <a:t>6- الربط بين موقع الدوريات الإلكترونية والدوريات التي يحتويها نظام الفهرس الآلي </a:t>
            </a:r>
            <a:r>
              <a:rPr lang="ar-SA" sz="2400" dirty="0" err="1" smtClean="0">
                <a:latin typeface="Arial" pitchFamily="34" charset="0"/>
                <a:cs typeface="Arial" pitchFamily="34" charset="0"/>
              </a:rPr>
              <a:t>فى</a:t>
            </a:r>
            <a:r>
              <a:rPr lang="ar-SA" sz="2400" dirty="0" smtClean="0">
                <a:latin typeface="Arial" pitchFamily="34" charset="0"/>
                <a:cs typeface="Arial" pitchFamily="34" charset="0"/>
              </a:rPr>
              <a:t> المكتبة ، وكتابة الحواشي الخاصة بموقع الدوريات الإلكترونية</a:t>
            </a:r>
            <a:r>
              <a:rPr lang="en-US" sz="2400" dirty="0" smtClean="0">
                <a:latin typeface="Arial" pitchFamily="34" charset="0"/>
                <a:cs typeface="Arial" pitchFamily="34" charset="0"/>
              </a:rPr>
              <a:t>. </a:t>
            </a:r>
          </a:p>
          <a:p>
            <a:r>
              <a:rPr lang="ar-SA" sz="2400" dirty="0" smtClean="0">
                <a:latin typeface="Arial" pitchFamily="34" charset="0"/>
                <a:cs typeface="Arial" pitchFamily="34" charset="0"/>
              </a:rPr>
              <a:t>7-  كوادر بشرية فنية مؤهلة وقادرة على التعامل مع هذه التقنيات الحديثة بوجهيها المادي والفكري </a:t>
            </a:r>
            <a:r>
              <a:rPr lang="en-US" sz="2400" dirty="0" smtClean="0">
                <a:latin typeface="Arial" pitchFamily="34" charset="0"/>
                <a:cs typeface="Arial" pitchFamily="34" charset="0"/>
              </a:rPr>
              <a:t>.</a:t>
            </a:r>
          </a:p>
          <a:p>
            <a:r>
              <a:rPr lang="ar-SA" sz="2400" dirty="0" smtClean="0">
                <a:latin typeface="Arial" pitchFamily="34" charset="0"/>
                <a:cs typeface="Arial" pitchFamily="34" charset="0"/>
              </a:rPr>
              <a:t>8- الدعم المالي القوي الذي يساعد على تنفيذ المشروع </a:t>
            </a:r>
            <a:r>
              <a:rPr lang="en-US" sz="2400" dirty="0" smtClean="0">
                <a:latin typeface="Arial" pitchFamily="34" charset="0"/>
                <a:cs typeface="Arial" pitchFamily="34" charset="0"/>
              </a:rPr>
              <a:t> </a:t>
            </a:r>
            <a:r>
              <a:rPr lang="ar-SA" sz="2400" dirty="0" smtClean="0">
                <a:latin typeface="Arial" pitchFamily="34" charset="0"/>
                <a:cs typeface="Arial" pitchFamily="34" charset="0"/>
              </a:rPr>
              <a:t>وتشغيله.</a:t>
            </a:r>
            <a:endParaRPr lang="en-US" sz="2400" dirty="0" smtClean="0">
              <a:latin typeface="Arial" pitchFamily="34" charset="0"/>
              <a:cs typeface="Arial" pitchFamily="34" charset="0"/>
            </a:endParaRPr>
          </a:p>
        </p:txBody>
      </p:sp>
    </p:spTree>
  </p:cSld>
  <p:clrMapOvr>
    <a:masterClrMapping/>
  </p:clrMapOvr>
  <p:transition>
    <p:wheel/>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gtEl>
                                        <p:attrNameLst>
                                          <p:attrName>ppt_x</p:attrName>
                                          <p:attrName>ppt_y</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blinds(horizontal)">
                                      <p:cBhvr>
                                        <p:cTn id="15" dur="2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blinds(horizontal)">
                                      <p:cBhvr>
                                        <p:cTn id="20" dur="20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blinds(horizontal)">
                                      <p:cBhvr>
                                        <p:cTn id="25" dur="2000"/>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blinds(horizontal)">
                                      <p:cBhvr>
                                        <p:cTn id="30" dur="2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blinds(horizontal)">
                                      <p:cBhvr>
                                        <p:cTn id="35" dur="20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blinds(horizontal)">
                                      <p:cBhvr>
                                        <p:cTn id="40" dur="2000"/>
                                        <p:tgtEl>
                                          <p:spTgt spid="3">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blinds(horizontal)">
                                      <p:cBhvr>
                                        <p:cTn id="45" dur="2000"/>
                                        <p:tgtEl>
                                          <p:spTgt spid="3">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Effect transition="in" filter="blinds(horizontal)">
                                      <p:cBhvr>
                                        <p:cTn id="50"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4290"/>
            <a:ext cx="8229600" cy="1214446"/>
          </a:xfrm>
        </p:spPr>
        <p:txBody>
          <a:bodyPr>
            <a:normAutofit/>
          </a:bodyPr>
          <a:lstStyle/>
          <a:p>
            <a:pPr algn="ctr"/>
            <a:r>
              <a:rPr lang="ar-SA" b="1" dirty="0" smtClean="0"/>
              <a:t>الصعوبات المتوقعة عند إنشاء مكتبة رقمية</a:t>
            </a:r>
            <a:endParaRPr lang="ar-EG" b="1" dirty="0"/>
          </a:p>
        </p:txBody>
      </p:sp>
      <p:sp>
        <p:nvSpPr>
          <p:cNvPr id="3" name="عنصر نائب للمحتوى 2"/>
          <p:cNvSpPr>
            <a:spLocks noGrp="1"/>
          </p:cNvSpPr>
          <p:nvPr>
            <p:ph idx="1"/>
          </p:nvPr>
        </p:nvSpPr>
        <p:spPr>
          <a:xfrm>
            <a:off x="457200" y="1643050"/>
            <a:ext cx="8229600" cy="4681550"/>
          </a:xfrm>
        </p:spPr>
        <p:txBody>
          <a:bodyPr>
            <a:normAutofit/>
          </a:bodyPr>
          <a:lstStyle/>
          <a:p>
            <a:pPr>
              <a:buNone/>
            </a:pPr>
            <a:r>
              <a:rPr lang="ar-EG" sz="3200" b="1" dirty="0" smtClean="0">
                <a:solidFill>
                  <a:srgbClr val="FF0000"/>
                </a:solidFill>
              </a:rPr>
              <a:t> </a:t>
            </a:r>
            <a:r>
              <a:rPr lang="ar-EG" sz="3200" b="1" dirty="0" err="1" smtClean="0">
                <a:solidFill>
                  <a:srgbClr val="FF0000"/>
                </a:solidFill>
              </a:rPr>
              <a:t>اولا</a:t>
            </a:r>
            <a:r>
              <a:rPr lang="ar-EG" sz="3200" b="1" dirty="0" smtClean="0">
                <a:solidFill>
                  <a:srgbClr val="FF0000"/>
                </a:solidFill>
              </a:rPr>
              <a:t>:</a:t>
            </a:r>
            <a:r>
              <a:rPr lang="ar-SA" sz="3200" b="1" dirty="0" smtClean="0">
                <a:solidFill>
                  <a:srgbClr val="FF0000"/>
                </a:solidFill>
              </a:rPr>
              <a:t>التكاليف الباهظة التي يتطلبها المشـروع </a:t>
            </a:r>
            <a:r>
              <a:rPr lang="ar-EG" sz="3200" b="1" dirty="0" smtClean="0">
                <a:solidFill>
                  <a:srgbClr val="FF0000"/>
                </a:solidFill>
              </a:rPr>
              <a:t>مثل:</a:t>
            </a:r>
          </a:p>
          <a:p>
            <a:r>
              <a:rPr lang="ar-SA" sz="3200" dirty="0" smtClean="0"/>
              <a:t>شبكة اتصال عالية السرعة وارتباط سريع بشبكة الانترنت</a:t>
            </a:r>
            <a:r>
              <a:rPr lang="en-US" sz="3200" dirty="0" smtClean="0"/>
              <a:t>.</a:t>
            </a:r>
          </a:p>
          <a:p>
            <a:r>
              <a:rPr lang="ar-SA" sz="3200" dirty="0" smtClean="0"/>
              <a:t>قواعد بيانات متعددة الإطراف قـادرة على إسـناد مختلف الأشكال الرقمية</a:t>
            </a:r>
            <a:r>
              <a:rPr lang="en-US" sz="3200" dirty="0" smtClean="0"/>
              <a:t> digital formats .</a:t>
            </a:r>
            <a:endParaRPr lang="ar-EG" sz="3200" dirty="0" smtClean="0"/>
          </a:p>
          <a:p>
            <a:r>
              <a:rPr lang="ar-SA" sz="3200" dirty="0" smtClean="0"/>
              <a:t>نصوص كاملة من بحوث لتكشف وتوفر مداخل للمعلومات</a:t>
            </a:r>
            <a:endParaRPr lang="en-US" sz="3200" dirty="0" smtClean="0"/>
          </a:p>
          <a:p>
            <a:r>
              <a:rPr lang="ar-SA" sz="3200" dirty="0" smtClean="0"/>
              <a:t>خدمات متنوعة مثل خدمات</a:t>
            </a:r>
            <a:r>
              <a:rPr lang="en-US" sz="3200" dirty="0" smtClean="0"/>
              <a:t> web </a:t>
            </a:r>
            <a:r>
              <a:rPr lang="ar-SA" sz="3200" dirty="0" smtClean="0"/>
              <a:t>وخدمات</a:t>
            </a:r>
            <a:r>
              <a:rPr lang="en-US" sz="3200" dirty="0" smtClean="0"/>
              <a:t> FTP.</a:t>
            </a:r>
            <a:endParaRPr lang="ar-EG" sz="3200" dirty="0" smtClean="0"/>
          </a:p>
          <a:p>
            <a:r>
              <a:rPr lang="ar-SA" sz="3200" dirty="0" smtClean="0"/>
              <a:t>إدارة للوثائق الالكترونية بإمكانها أن تسـاعد في تقديم المعونة المطلوبة لإدارة المعلومات الرقمية</a:t>
            </a:r>
            <a:r>
              <a:rPr lang="en-US" sz="3200" dirty="0" smtClean="0"/>
              <a:t>.</a:t>
            </a:r>
          </a:p>
          <a:p>
            <a:endParaRPr lang="ar-EG" dirty="0" smtClean="0"/>
          </a:p>
        </p:txBody>
      </p:sp>
    </p:spTree>
  </p:cSld>
  <p:clrMapOvr>
    <a:masterClrMapping/>
  </p:clrMapOvr>
  <p:transition>
    <p:wheel/>
    <p:sndAc>
      <p:stSnd>
        <p:snd r:embed="rId2" name="explode.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1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heckerboard(across)">
                                      <p:cBhvr>
                                        <p:cTn id="17" dur="1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heckerboard(across)">
                                      <p:cBhvr>
                                        <p:cTn id="22" dur="1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heckerboard(across)">
                                      <p:cBhvr>
                                        <p:cTn id="27" dur="1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heckerboard(across)">
                                      <p:cBhvr>
                                        <p:cTn id="32" dur="1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checkerboard(across)">
                                      <p:cBhvr>
                                        <p:cTn id="37"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796086"/>
          </a:xfrm>
        </p:spPr>
        <p:txBody>
          <a:bodyPr>
            <a:normAutofit fontScale="90000"/>
          </a:bodyPr>
          <a:lstStyle/>
          <a:p>
            <a:pPr algn="r"/>
            <a:r>
              <a:rPr lang="ar-EG" b="1" dirty="0" smtClean="0">
                <a:solidFill>
                  <a:srgbClr val="FF0000"/>
                </a:solidFill>
              </a:rPr>
              <a:t>ثانيا:</a:t>
            </a:r>
            <a:r>
              <a:rPr lang="ar-SA" b="1" dirty="0" smtClean="0">
                <a:solidFill>
                  <a:srgbClr val="FF0000"/>
                </a:solidFill>
              </a:rPr>
              <a:t>وهي قضية حقوق التأليف </a:t>
            </a:r>
            <a:endParaRPr lang="ar-EG" b="1" dirty="0">
              <a:solidFill>
                <a:srgbClr val="FF0000"/>
              </a:solidFill>
            </a:endParaRPr>
          </a:p>
        </p:txBody>
      </p:sp>
      <p:sp>
        <p:nvSpPr>
          <p:cNvPr id="3" name="عنصر نائب للمحتوى 2"/>
          <p:cNvSpPr>
            <a:spLocks noGrp="1"/>
          </p:cNvSpPr>
          <p:nvPr>
            <p:ph idx="1"/>
          </p:nvPr>
        </p:nvSpPr>
        <p:spPr>
          <a:xfrm>
            <a:off x="457200" y="1643050"/>
            <a:ext cx="8229600" cy="4681550"/>
          </a:xfrm>
        </p:spPr>
        <p:txBody>
          <a:bodyPr/>
          <a:lstStyle/>
          <a:p>
            <a:r>
              <a:rPr lang="ar-EG" dirty="0" smtClean="0"/>
              <a:t>إن </a:t>
            </a:r>
            <a:r>
              <a:rPr lang="ar-SA" dirty="0" smtClean="0"/>
              <a:t>السـيطرة على مشـكلة الاعتداءات على الحقوق الفكرية أمر صعب بل قد يكون مستحيلاً لأننا لا يمكن أن نراقب المستفيدين إذا ما أرادوا تحميل هذا الإنتاج الفكري على حساباتهم الشخصية</a:t>
            </a:r>
            <a:r>
              <a:rPr lang="en-US" dirty="0" smtClean="0"/>
              <a:t>.</a:t>
            </a:r>
          </a:p>
          <a:p>
            <a:endParaRPr lang="en-US" dirty="0" smtClean="0"/>
          </a:p>
          <a:p>
            <a:pPr>
              <a:buNone/>
            </a:pPr>
            <a:r>
              <a:rPr lang="ar-EG" b="1" dirty="0" smtClean="0">
                <a:solidFill>
                  <a:srgbClr val="FF0000"/>
                </a:solidFill>
              </a:rPr>
              <a:t>ثالثا: </a:t>
            </a:r>
            <a:r>
              <a:rPr lang="ar-SA" b="1" dirty="0" smtClean="0">
                <a:solidFill>
                  <a:srgbClr val="FF0000"/>
                </a:solidFill>
              </a:rPr>
              <a:t>مشكلة الإرشـاد أو التعليم الببليوجرافي</a:t>
            </a:r>
            <a:r>
              <a:rPr lang="en-US" b="1" dirty="0" smtClean="0">
                <a:solidFill>
                  <a:srgbClr val="FF0000"/>
                </a:solidFill>
              </a:rPr>
              <a:t>.</a:t>
            </a:r>
            <a:r>
              <a:rPr lang="ar-SA" b="1" dirty="0" smtClean="0">
                <a:solidFill>
                  <a:srgbClr val="FF0000"/>
                </a:solidFill>
              </a:rPr>
              <a:t> </a:t>
            </a:r>
            <a:endParaRPr lang="en-US" b="1" dirty="0" smtClean="0">
              <a:solidFill>
                <a:srgbClr val="FF0000"/>
              </a:solidFill>
            </a:endParaRPr>
          </a:p>
          <a:p>
            <a:pPr>
              <a:buNone/>
            </a:pPr>
            <a:r>
              <a:rPr lang="ar-EG" dirty="0" err="1" smtClean="0"/>
              <a:t>ال</a:t>
            </a:r>
            <a:r>
              <a:rPr lang="ar-SA" dirty="0" smtClean="0"/>
              <a:t>حاجة إلى تدريب المسـتخدم أو الباحث على كيفية الاسـتخدام أو الوصول إلى مصادر المعلومات المتاحة في المكتبة الرقميـة .</a:t>
            </a:r>
            <a:endParaRPr lang="en-US" dirty="0" smtClean="0"/>
          </a:p>
          <a:p>
            <a:pPr>
              <a:buNone/>
            </a:pPr>
            <a:endParaRPr lang="ar-EG" dirty="0" smtClean="0"/>
          </a:p>
          <a:p>
            <a:pPr>
              <a:buNone/>
            </a:pPr>
            <a:r>
              <a:rPr lang="ar-EG" b="1" dirty="0" smtClean="0">
                <a:solidFill>
                  <a:srgbClr val="FF0000"/>
                </a:solidFill>
              </a:rPr>
              <a:t>رابعا: </a:t>
            </a:r>
            <a:r>
              <a:rPr lang="ar-SA" b="1" dirty="0" smtClean="0">
                <a:solidFill>
                  <a:srgbClr val="FF0000"/>
                </a:solidFill>
              </a:rPr>
              <a:t>قلة الخبرة في إدارة مثل هذه المشروعات</a:t>
            </a:r>
            <a:r>
              <a:rPr lang="en-US" b="1" dirty="0" smtClean="0">
                <a:solidFill>
                  <a:srgbClr val="FF0000"/>
                </a:solidFill>
              </a:rPr>
              <a:t>.</a:t>
            </a:r>
            <a:r>
              <a:rPr lang="en-US" dirty="0" smtClean="0"/>
              <a:t/>
            </a:r>
            <a:br>
              <a:rPr lang="en-US" dirty="0" smtClean="0"/>
            </a:br>
            <a:endParaRPr lang="ar-EG" dirty="0" smtClean="0"/>
          </a:p>
        </p:txBody>
      </p:sp>
    </p:spTree>
  </p:cSld>
  <p:clrMapOvr>
    <a:masterClrMapping/>
  </p:clrMapOvr>
  <p:transition>
    <p:wheel/>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ox(i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4290"/>
            <a:ext cx="8229600" cy="1928826"/>
          </a:xfrm>
        </p:spPr>
        <p:txBody>
          <a:bodyPr>
            <a:noAutofit/>
          </a:bodyPr>
          <a:lstStyle/>
          <a:p>
            <a:pPr algn="ctr"/>
            <a:r>
              <a:rPr lang="en-US" sz="4800" b="1" dirty="0" smtClean="0">
                <a:solidFill>
                  <a:srgbClr val="FF0000"/>
                </a:solidFill>
              </a:rPr>
              <a:t/>
            </a:r>
            <a:br>
              <a:rPr lang="en-US" sz="4800" b="1" dirty="0" smtClean="0">
                <a:solidFill>
                  <a:srgbClr val="FF0000"/>
                </a:solidFill>
              </a:rPr>
            </a:br>
            <a:r>
              <a:rPr lang="en-US" sz="4800" b="1" dirty="0" smtClean="0">
                <a:solidFill>
                  <a:srgbClr val="FF0000"/>
                </a:solidFill>
              </a:rPr>
              <a:t/>
            </a:r>
            <a:br>
              <a:rPr lang="en-US" sz="4800" b="1" dirty="0" smtClean="0">
                <a:solidFill>
                  <a:srgbClr val="FF0000"/>
                </a:solidFill>
              </a:rPr>
            </a:br>
            <a:r>
              <a:rPr lang="ar-SA" sz="4800" b="1" dirty="0" smtClean="0">
                <a:solidFill>
                  <a:srgbClr val="FF0000"/>
                </a:solidFill>
              </a:rPr>
              <a:t>أهمية المكتبة الرقمية للتعليم والبحث العلمي</a:t>
            </a:r>
            <a:r>
              <a:rPr lang="en-US" sz="4800" b="1" dirty="0" smtClean="0">
                <a:solidFill>
                  <a:srgbClr val="FF0000"/>
                </a:solidFill>
              </a:rPr>
              <a:t/>
            </a:r>
            <a:br>
              <a:rPr lang="en-US" sz="4800" b="1" dirty="0" smtClean="0">
                <a:solidFill>
                  <a:srgbClr val="FF0000"/>
                </a:solidFill>
              </a:rPr>
            </a:br>
            <a:endParaRPr lang="ar-EG" sz="4800" b="1" dirty="0">
              <a:solidFill>
                <a:srgbClr val="FF0000"/>
              </a:solidFill>
            </a:endParaRPr>
          </a:p>
        </p:txBody>
      </p:sp>
      <p:sp>
        <p:nvSpPr>
          <p:cNvPr id="3" name="عنصر نائب للمحتوى 2"/>
          <p:cNvSpPr>
            <a:spLocks noGrp="1"/>
          </p:cNvSpPr>
          <p:nvPr>
            <p:ph idx="1"/>
          </p:nvPr>
        </p:nvSpPr>
        <p:spPr>
          <a:xfrm>
            <a:off x="457200" y="1500174"/>
            <a:ext cx="8229600" cy="4824426"/>
          </a:xfrm>
        </p:spPr>
        <p:txBody>
          <a:bodyPr/>
          <a:lstStyle/>
          <a:p>
            <a:pPr>
              <a:buNone/>
            </a:pPr>
            <a:r>
              <a:rPr lang="ar-SA" sz="3600" b="1" dirty="0" smtClean="0"/>
              <a:t>تقدم المكتبة الرقمية</a:t>
            </a:r>
            <a:r>
              <a:rPr lang="ar-EG" sz="3600" b="1" dirty="0" smtClean="0"/>
              <a:t> للطالب والباحث ما </a:t>
            </a:r>
            <a:r>
              <a:rPr lang="ar-EG" sz="3600" b="1" dirty="0" err="1" smtClean="0"/>
              <a:t>ياتى</a:t>
            </a:r>
            <a:r>
              <a:rPr lang="ar-EG" sz="3600" b="1" dirty="0" smtClean="0"/>
              <a:t>:</a:t>
            </a:r>
          </a:p>
          <a:p>
            <a:r>
              <a:rPr lang="ar-SA" sz="3200" dirty="0" smtClean="0"/>
              <a:t>تمكن</a:t>
            </a:r>
            <a:r>
              <a:rPr lang="ar-EG" sz="3200" dirty="0" smtClean="0"/>
              <a:t>ه</a:t>
            </a:r>
            <a:r>
              <a:rPr lang="ar-SA" sz="3200" dirty="0" smtClean="0"/>
              <a:t> </a:t>
            </a:r>
            <a:r>
              <a:rPr lang="ar-SA" sz="3200" dirty="0" smtClean="0"/>
              <a:t>من الحصول على ما يريده </a:t>
            </a:r>
            <a:r>
              <a:rPr lang="ar-EG" sz="3200" dirty="0" smtClean="0"/>
              <a:t>من معلومات من مصادر الكترونية متعددة </a:t>
            </a:r>
            <a:r>
              <a:rPr lang="ar-SA" sz="3200" dirty="0" smtClean="0"/>
              <a:t>وهو في بيته أو فصل</a:t>
            </a:r>
            <a:r>
              <a:rPr lang="ar-EG" sz="3200" dirty="0" smtClean="0"/>
              <a:t>ه</a:t>
            </a:r>
            <a:r>
              <a:rPr lang="ar-SA" sz="3200" dirty="0" smtClean="0"/>
              <a:t> أو عمل</a:t>
            </a:r>
            <a:r>
              <a:rPr lang="ar-EG" sz="3200" dirty="0" smtClean="0"/>
              <a:t>ه</a:t>
            </a:r>
          </a:p>
          <a:p>
            <a:r>
              <a:rPr lang="ar-SA" sz="3200" dirty="0" smtClean="0"/>
              <a:t>السرعة في الوصول إلى المعلومات</a:t>
            </a:r>
            <a:r>
              <a:rPr lang="ar-EG" sz="3200" dirty="0" smtClean="0"/>
              <a:t>.</a:t>
            </a:r>
          </a:p>
          <a:p>
            <a:r>
              <a:rPr lang="ar-SA" sz="3200" dirty="0" smtClean="0"/>
              <a:t> الاستفادة من الكميات الهائلة من المعلومات حيث تكون المكتبة متصلة بمكتبات أخرى</a:t>
            </a:r>
            <a:r>
              <a:rPr lang="en-US" sz="3200" dirty="0" smtClean="0"/>
              <a:t>.</a:t>
            </a:r>
            <a:endParaRPr lang="ar-EG" sz="3200" dirty="0" smtClean="0"/>
          </a:p>
          <a:p>
            <a:r>
              <a:rPr lang="ar-SA" sz="3200" dirty="0" smtClean="0"/>
              <a:t>يوفر للباحثين صوراً رقمية للمخطوطات وبعض الوثائق الأخرى </a:t>
            </a:r>
            <a:endParaRPr lang="ar-EG" sz="3200" dirty="0"/>
          </a:p>
        </p:txBody>
      </p:sp>
    </p:spTree>
  </p:cSld>
  <p:clrMapOvr>
    <a:masterClrMapping/>
  </p:clrMapOvr>
  <p:transition>
    <p:wheel/>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
                                        <p:tgtEl>
                                          <p:spTgt spid="2"/>
                                        </p:tgtEl>
                                      </p:cBhvr>
                                    </p:animEffect>
                                    <p:anim calcmode="lin" valueType="num">
                                      <p:cBhvr>
                                        <p:cTn id="8" dur="400" fill="hold"/>
                                        <p:tgtEl>
                                          <p:spTgt spid="2"/>
                                        </p:tgtEl>
                                        <p:attrNameLst>
                                          <p:attrName>ppt_x</p:attrName>
                                        </p:attrNameLst>
                                      </p:cBhvr>
                                      <p:tavLst>
                                        <p:tav tm="0">
                                          <p:val>
                                            <p:strVal val="#ppt_x"/>
                                          </p:val>
                                        </p:tav>
                                        <p:tav tm="100000">
                                          <p:val>
                                            <p:strVal val="#ppt_x"/>
                                          </p:val>
                                        </p:tav>
                                      </p:tavLst>
                                    </p:anim>
                                    <p:anim calcmode="lin" valueType="num">
                                      <p:cBhvr>
                                        <p:cTn id="9" dur="400" fill="hold"/>
                                        <p:tgtEl>
                                          <p:spTgt spid="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43"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
                                        <p:tgtEl>
                                          <p:spTgt spid="3">
                                            <p:txEl>
                                              <p:pRg st="0" end="0"/>
                                            </p:txEl>
                                          </p:spTgt>
                                        </p:tgtEl>
                                      </p:cBhvr>
                                    </p:animEffect>
                                    <p:anim calcmode="lin" valueType="num">
                                      <p:cBhvr>
                                        <p:cTn id="17"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8"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9"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0"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3"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100"/>
                                        <p:tgtEl>
                                          <p:spTgt spid="3">
                                            <p:txEl>
                                              <p:pRg st="1" end="1"/>
                                            </p:txEl>
                                          </p:spTgt>
                                        </p:tgtEl>
                                      </p:cBhvr>
                                    </p:animEffect>
                                    <p:anim calcmode="lin" valueType="num">
                                      <p:cBhvr>
                                        <p:cTn id="26"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7"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28"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9"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3" presetClass="entr" presetSubtype="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100"/>
                                        <p:tgtEl>
                                          <p:spTgt spid="3">
                                            <p:txEl>
                                              <p:pRg st="2" end="2"/>
                                            </p:txEl>
                                          </p:spTgt>
                                        </p:tgtEl>
                                      </p:cBhvr>
                                    </p:animEffect>
                                    <p:anim calcmode="lin" valueType="num">
                                      <p:cBhvr>
                                        <p:cTn id="35" dur="4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6" dur="400" fill="hold"/>
                                        <p:tgtEl>
                                          <p:spTgt spid="3">
                                            <p:txEl>
                                              <p:pRg st="2" end="2"/>
                                            </p:txEl>
                                          </p:spTgt>
                                        </p:tgtEl>
                                        <p:attrNameLst>
                                          <p:attrName>ppt_y</p:attrName>
                                        </p:attrNameLst>
                                      </p:cBhvr>
                                      <p:tavLst>
                                        <p:tav tm="0">
                                          <p:val>
                                            <p:strVal val="#ppt_y+0.31"/>
                                          </p:val>
                                        </p:tav>
                                        <p:tav tm="100000">
                                          <p:val>
                                            <p:strVal val="#ppt_y+0.31"/>
                                          </p:val>
                                        </p:tav>
                                      </p:tavLst>
                                    </p:anim>
                                    <p:anim calcmode="lin" valueType="num">
                                      <p:cBhvr>
                                        <p:cTn id="37" dur="600" decel="50000" fill="hold">
                                          <p:stCondLst>
                                            <p:cond delay="400"/>
                                          </p:stCondLst>
                                        </p:cTn>
                                        <p:tgtEl>
                                          <p:spTgt spid="3">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8" dur="600" decel="50000" fill="hold">
                                          <p:stCondLst>
                                            <p:cond delay="400"/>
                                          </p:stCondLst>
                                        </p:cTn>
                                        <p:tgtEl>
                                          <p:spTgt spid="3">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3"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fade">
                                      <p:cBhvr>
                                        <p:cTn id="43" dur="100"/>
                                        <p:tgtEl>
                                          <p:spTgt spid="3">
                                            <p:txEl>
                                              <p:pRg st="3" end="3"/>
                                            </p:txEl>
                                          </p:spTgt>
                                        </p:tgtEl>
                                      </p:cBhvr>
                                    </p:animEffect>
                                    <p:anim calcmode="lin" valueType="num">
                                      <p:cBhvr>
                                        <p:cTn id="44" dur="4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5" dur="400" fill="hold"/>
                                        <p:tgtEl>
                                          <p:spTgt spid="3">
                                            <p:txEl>
                                              <p:pRg st="3" end="3"/>
                                            </p:txEl>
                                          </p:spTgt>
                                        </p:tgtEl>
                                        <p:attrNameLst>
                                          <p:attrName>ppt_y</p:attrName>
                                        </p:attrNameLst>
                                      </p:cBhvr>
                                      <p:tavLst>
                                        <p:tav tm="0">
                                          <p:val>
                                            <p:strVal val="#ppt_y+0.31"/>
                                          </p:val>
                                        </p:tav>
                                        <p:tav tm="100000">
                                          <p:val>
                                            <p:strVal val="#ppt_y+0.31"/>
                                          </p:val>
                                        </p:tav>
                                      </p:tavLst>
                                    </p:anim>
                                    <p:anim calcmode="lin" valueType="num">
                                      <p:cBhvr>
                                        <p:cTn id="46" dur="600" decel="50000" fill="hold">
                                          <p:stCondLst>
                                            <p:cond delay="400"/>
                                          </p:stCondLst>
                                        </p:cTn>
                                        <p:tgtEl>
                                          <p:spTgt spid="3">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7" dur="600" decel="50000" fill="hold">
                                          <p:stCondLst>
                                            <p:cond delay="400"/>
                                          </p:stCondLst>
                                        </p:cTn>
                                        <p:tgtEl>
                                          <p:spTgt spid="3">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3" presetClass="entr" presetSubtype="0" fill="hold" grpId="0"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Effect transition="in" filter="fade">
                                      <p:cBhvr>
                                        <p:cTn id="52" dur="100"/>
                                        <p:tgtEl>
                                          <p:spTgt spid="3">
                                            <p:txEl>
                                              <p:pRg st="4" end="4"/>
                                            </p:txEl>
                                          </p:spTgt>
                                        </p:tgtEl>
                                      </p:cBhvr>
                                    </p:animEffect>
                                    <p:anim calcmode="lin" valueType="num">
                                      <p:cBhvr>
                                        <p:cTn id="53" dur="4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4" dur="400" fill="hold"/>
                                        <p:tgtEl>
                                          <p:spTgt spid="3">
                                            <p:txEl>
                                              <p:pRg st="4" end="4"/>
                                            </p:txEl>
                                          </p:spTgt>
                                        </p:tgtEl>
                                        <p:attrNameLst>
                                          <p:attrName>ppt_y</p:attrName>
                                        </p:attrNameLst>
                                      </p:cBhvr>
                                      <p:tavLst>
                                        <p:tav tm="0">
                                          <p:val>
                                            <p:strVal val="#ppt_y+0.31"/>
                                          </p:val>
                                        </p:tav>
                                        <p:tav tm="100000">
                                          <p:val>
                                            <p:strVal val="#ppt_y+0.31"/>
                                          </p:val>
                                        </p:tav>
                                      </p:tavLst>
                                    </p:anim>
                                    <p:anim calcmode="lin" valueType="num">
                                      <p:cBhvr>
                                        <p:cTn id="55" dur="600" decel="50000" fill="hold">
                                          <p:stCondLst>
                                            <p:cond delay="400"/>
                                          </p:stCondLst>
                                        </p:cTn>
                                        <p:tgtEl>
                                          <p:spTgt spid="3">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6" dur="600" decel="50000" fill="hold">
                                          <p:stCondLst>
                                            <p:cond delay="400"/>
                                          </p:stCondLst>
                                        </p:cTn>
                                        <p:tgtEl>
                                          <p:spTgt spid="3">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4290"/>
            <a:ext cx="8229600" cy="1143008"/>
          </a:xfrm>
        </p:spPr>
        <p:txBody>
          <a:bodyPr>
            <a:noAutofit/>
          </a:bodyPr>
          <a:lstStyle/>
          <a:p>
            <a:pPr algn="ctr"/>
            <a:r>
              <a:rPr lang="ar-EG" sz="5400" b="1" dirty="0" smtClean="0">
                <a:solidFill>
                  <a:srgbClr val="FF0000"/>
                </a:solidFill>
              </a:rPr>
              <a:t/>
            </a:r>
            <a:br>
              <a:rPr lang="ar-EG" sz="5400" b="1" dirty="0" smtClean="0">
                <a:solidFill>
                  <a:srgbClr val="FF0000"/>
                </a:solidFill>
              </a:rPr>
            </a:br>
            <a:r>
              <a:rPr lang="ar-EG" sz="5400" b="1" dirty="0" smtClean="0">
                <a:solidFill>
                  <a:srgbClr val="FF0000"/>
                </a:solidFill>
              </a:rPr>
              <a:t>عقبات </a:t>
            </a:r>
            <a:r>
              <a:rPr lang="ar-SA" sz="5400" b="1" dirty="0" smtClean="0">
                <a:solidFill>
                  <a:srgbClr val="FF0000"/>
                </a:solidFill>
              </a:rPr>
              <a:t>التحول </a:t>
            </a:r>
            <a:r>
              <a:rPr lang="ar-SA" sz="5400" b="1" dirty="0" err="1" smtClean="0">
                <a:solidFill>
                  <a:srgbClr val="FF0000"/>
                </a:solidFill>
              </a:rPr>
              <a:t>الى</a:t>
            </a:r>
            <a:r>
              <a:rPr lang="ar-SA" sz="5400" b="1" dirty="0" smtClean="0">
                <a:solidFill>
                  <a:srgbClr val="FF0000"/>
                </a:solidFill>
              </a:rPr>
              <a:t> المكتبة الرقمية</a:t>
            </a:r>
            <a:endParaRPr lang="ar-EG" sz="5400" b="1" dirty="0">
              <a:solidFill>
                <a:srgbClr val="FF0000"/>
              </a:solidFill>
            </a:endParaRPr>
          </a:p>
        </p:txBody>
      </p:sp>
      <p:sp>
        <p:nvSpPr>
          <p:cNvPr id="3" name="عنصر نائب للمحتوى 2"/>
          <p:cNvSpPr>
            <a:spLocks noGrp="1"/>
          </p:cNvSpPr>
          <p:nvPr>
            <p:ph idx="1"/>
          </p:nvPr>
        </p:nvSpPr>
        <p:spPr>
          <a:xfrm>
            <a:off x="214282" y="1428736"/>
            <a:ext cx="8715436" cy="4895864"/>
          </a:xfrm>
        </p:spPr>
        <p:txBody>
          <a:bodyPr>
            <a:normAutofit/>
          </a:bodyPr>
          <a:lstStyle/>
          <a:p>
            <a:pPr>
              <a:buNone/>
            </a:pPr>
            <a:r>
              <a:rPr lang="ar-SA" sz="3200" b="1" dirty="0" smtClean="0">
                <a:solidFill>
                  <a:srgbClr val="002060"/>
                </a:solidFill>
              </a:rPr>
              <a:t>ومن أهم تلك العقبات والمشاكل ما يلي :</a:t>
            </a:r>
            <a:endParaRPr lang="en-US" sz="3200" b="1" dirty="0" smtClean="0">
              <a:solidFill>
                <a:srgbClr val="002060"/>
              </a:solidFill>
            </a:endParaRPr>
          </a:p>
          <a:p>
            <a:r>
              <a:rPr lang="ar-SA" sz="3200" dirty="0" smtClean="0"/>
              <a:t>التكاليف المادية المرتفعة لمصادر المعلومات الرقمية .</a:t>
            </a:r>
            <a:endParaRPr lang="en-US" sz="3200" dirty="0" smtClean="0"/>
          </a:p>
          <a:p>
            <a:r>
              <a:rPr lang="ar-SA" sz="3200" dirty="0" smtClean="0"/>
              <a:t>التكاليف الباهظة للتجهيزات التقنية اللازمة للتحول الرقمي .</a:t>
            </a:r>
            <a:endParaRPr lang="en-US" sz="3200" dirty="0" smtClean="0"/>
          </a:p>
          <a:p>
            <a:r>
              <a:rPr lang="ar-SA" sz="3200" dirty="0" smtClean="0"/>
              <a:t> الصياغة القانونية للعقود مع مزودي المعلومات ، عند </a:t>
            </a:r>
            <a:r>
              <a:rPr lang="ar-SA" sz="3200" dirty="0" err="1" smtClean="0"/>
              <a:t>إقتناء</a:t>
            </a:r>
            <a:r>
              <a:rPr lang="ar-SA" sz="3200" dirty="0" smtClean="0"/>
              <a:t> قواعد البيانات أو مصادر المعلومات الرقمية</a:t>
            </a:r>
            <a:endParaRPr lang="en-US" sz="3200" dirty="0" smtClean="0"/>
          </a:p>
          <a:p>
            <a:r>
              <a:rPr lang="ar-SA" sz="3200" dirty="0" smtClean="0"/>
              <a:t>حماية حقوق النشر والملكية الفكرية .</a:t>
            </a:r>
            <a:endParaRPr lang="en-US" sz="3200" dirty="0" smtClean="0"/>
          </a:p>
          <a:p>
            <a:r>
              <a:rPr lang="ar-SA" sz="3200" dirty="0" smtClean="0"/>
              <a:t>عدم الوعي لدى المستفيدون بأهمية الاستفادة من التقني</a:t>
            </a:r>
            <a:r>
              <a:rPr lang="ar-SA" dirty="0" smtClean="0"/>
              <a:t>ة الحديثة </a:t>
            </a:r>
            <a:endParaRPr lang="ar-EG" dirty="0" smtClean="0"/>
          </a:p>
          <a:p>
            <a:pPr>
              <a:buNone/>
            </a:pPr>
            <a:endParaRPr lang="ar-EG" dirty="0"/>
          </a:p>
        </p:txBody>
      </p:sp>
    </p:spTree>
  </p:cSld>
  <p:clrMapOvr>
    <a:masterClrMapping/>
  </p:clrMapOvr>
  <p:transition>
    <p:wheel/>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55"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6"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5"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4" dur="10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5"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30"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1" dur="1000"/>
                                        <p:tgtEl>
                                          <p:spTgt spid="3">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grpId="0"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 calcmode="lin" valueType="num">
                                      <p:cBhvr>
                                        <p:cTn id="36"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37"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8" dur="10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5" presetClass="entr" presetSubtype="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44"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45" dur="1000"/>
                                        <p:tgtEl>
                                          <p:spTgt spid="3">
                                            <p:txEl>
                                              <p:pRg st="4" end="4"/>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55" presetClass="entr" presetSubtype="0" fill="hold" grpId="0" nodeType="click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 calcmode="lin" valueType="num">
                                      <p:cBhvr>
                                        <p:cTn id="50"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51"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5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214290"/>
            <a:ext cx="8229600" cy="1143008"/>
          </a:xfrm>
        </p:spPr>
        <p:txBody>
          <a:bodyPr>
            <a:noAutofit/>
          </a:bodyPr>
          <a:lstStyle/>
          <a:p>
            <a:pPr algn="ct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en-US" sz="5400" b="1" dirty="0" smtClean="0">
                <a:solidFill>
                  <a:srgbClr val="FF0000"/>
                </a:solidFill>
              </a:rPr>
              <a:t/>
            </a:r>
            <a:br>
              <a:rPr lang="en-US" sz="5400" b="1" dirty="0" smtClean="0">
                <a:solidFill>
                  <a:srgbClr val="FF0000"/>
                </a:solidFill>
              </a:rPr>
            </a:br>
            <a:r>
              <a:rPr lang="ar-SA" sz="5400" b="1" dirty="0" smtClean="0">
                <a:solidFill>
                  <a:srgbClr val="FF0000"/>
                </a:solidFill>
              </a:rPr>
              <a:t>وسُبل تذليل</a:t>
            </a:r>
            <a:r>
              <a:rPr lang="en-US" sz="5400" b="1" dirty="0" smtClean="0">
                <a:solidFill>
                  <a:srgbClr val="FF0000"/>
                </a:solidFill>
              </a:rPr>
              <a:t> </a:t>
            </a:r>
            <a:r>
              <a:rPr lang="ar-EG" sz="5400" b="1" dirty="0" smtClean="0">
                <a:solidFill>
                  <a:srgbClr val="FF0000"/>
                </a:solidFill>
              </a:rPr>
              <a:t>هذه</a:t>
            </a:r>
            <a:r>
              <a:rPr lang="en-US" sz="5400" b="1" dirty="0" smtClean="0">
                <a:solidFill>
                  <a:srgbClr val="FF0000"/>
                </a:solidFill>
              </a:rPr>
              <a:t> </a:t>
            </a:r>
            <a:r>
              <a:rPr lang="ar-EG" sz="5400" b="1" dirty="0" smtClean="0">
                <a:solidFill>
                  <a:srgbClr val="FF0000"/>
                </a:solidFill>
              </a:rPr>
              <a:t>العقبات</a:t>
            </a:r>
            <a:endParaRPr lang="ar-EG" sz="5400" dirty="0"/>
          </a:p>
        </p:txBody>
      </p:sp>
      <p:sp>
        <p:nvSpPr>
          <p:cNvPr id="3" name="عنصر نائب للمحتوى 2"/>
          <p:cNvSpPr>
            <a:spLocks noGrp="1"/>
          </p:cNvSpPr>
          <p:nvPr>
            <p:ph idx="1"/>
          </p:nvPr>
        </p:nvSpPr>
        <p:spPr>
          <a:xfrm>
            <a:off x="571472" y="1357298"/>
            <a:ext cx="8229600" cy="5174938"/>
          </a:xfrm>
        </p:spPr>
        <p:txBody>
          <a:bodyPr/>
          <a:lstStyle/>
          <a:p>
            <a:pPr>
              <a:buNone/>
            </a:pPr>
            <a:endParaRPr lang="ar-EG" sz="3600" dirty="0" smtClean="0"/>
          </a:p>
          <a:p>
            <a:r>
              <a:rPr lang="ar-SA" sz="3600" dirty="0" smtClean="0"/>
              <a:t>برغم </a:t>
            </a:r>
            <a:r>
              <a:rPr lang="ar-EG" sz="3600" dirty="0" smtClean="0"/>
              <a:t>العقبات </a:t>
            </a:r>
            <a:r>
              <a:rPr lang="ar-EG" sz="3600" dirty="0" err="1" smtClean="0"/>
              <a:t>التى</a:t>
            </a:r>
            <a:r>
              <a:rPr lang="ar-EG" sz="3600" dirty="0" smtClean="0"/>
              <a:t> ذكرناها </a:t>
            </a:r>
            <a:r>
              <a:rPr lang="ar-SA" sz="3600" dirty="0" smtClean="0"/>
              <a:t>إلا أنه يمكن تفادي بعضها، وذلك بدراسة تجارب بعض المكتبات العامة والمتخصصة العربية والدولية في مجال التحول الرقمي، والاستفادة من الأدب المنشور في مجالاتها المختلفة، للتعرف على كيفية التغلب على تلك الصعوبات التي واجهتهم .</a:t>
            </a:r>
            <a:endParaRPr lang="en-US" sz="3600" dirty="0" smtClean="0"/>
          </a:p>
          <a:p>
            <a:endParaRPr lang="ar-EG" dirty="0"/>
          </a:p>
        </p:txBody>
      </p:sp>
    </p:spTree>
  </p:cSld>
  <p:clrMapOvr>
    <a:masterClrMapping/>
  </p:clrMapOvr>
  <p:transition>
    <p:wheel/>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5720" y="857232"/>
            <a:ext cx="8229600" cy="1571636"/>
          </a:xfrm>
        </p:spPr>
        <p:txBody>
          <a:bodyPr>
            <a:noAutofit/>
          </a:bodyPr>
          <a:lstStyle/>
          <a:p>
            <a:pPr algn="ctr"/>
            <a:r>
              <a:rPr lang="ar-SA" sz="5400" b="1" dirty="0" smtClean="0"/>
              <a:t>مستقبل المكتبة الرقمية</a:t>
            </a:r>
            <a:r>
              <a:rPr lang="en-US" sz="5400" b="1" dirty="0" smtClean="0"/>
              <a:t/>
            </a:r>
            <a:br>
              <a:rPr lang="en-US" sz="5400" b="1" dirty="0" smtClean="0"/>
            </a:br>
            <a:endParaRPr lang="ar-EG" sz="5400" b="1" dirty="0"/>
          </a:p>
        </p:txBody>
      </p:sp>
      <p:sp>
        <p:nvSpPr>
          <p:cNvPr id="3" name="عنصر نائب للمحتوى 2"/>
          <p:cNvSpPr>
            <a:spLocks noGrp="1"/>
          </p:cNvSpPr>
          <p:nvPr>
            <p:ph idx="1"/>
          </p:nvPr>
        </p:nvSpPr>
        <p:spPr>
          <a:xfrm>
            <a:off x="457200" y="1571612"/>
            <a:ext cx="8229600" cy="4752988"/>
          </a:xfrm>
        </p:spPr>
        <p:txBody>
          <a:bodyPr>
            <a:normAutofit/>
          </a:bodyPr>
          <a:lstStyle/>
          <a:p>
            <a:pPr>
              <a:buNone/>
            </a:pPr>
            <a:r>
              <a:rPr lang="ar-SA" dirty="0" smtClean="0"/>
              <a:t>رغم التطورات الكبيرة في مجال تقنيات الكتب والمكتبات </a:t>
            </a:r>
            <a:r>
              <a:rPr lang="ar-SA" dirty="0" smtClean="0"/>
              <a:t>الرقمية </a:t>
            </a:r>
            <a:r>
              <a:rPr lang="ar-SA" dirty="0" smtClean="0"/>
              <a:t>فلا زال أمامها شوطا بعيدا كي تقطعه لتحقيق الانتشار </a:t>
            </a:r>
            <a:r>
              <a:rPr lang="ar-SA" dirty="0" smtClean="0"/>
              <a:t>الكامل</a:t>
            </a:r>
            <a:r>
              <a:rPr lang="en-US" dirty="0" smtClean="0"/>
              <a:t> </a:t>
            </a:r>
            <a:r>
              <a:rPr lang="ar-EG" dirty="0" smtClean="0"/>
              <a:t>وذلك لان: </a:t>
            </a:r>
            <a:endParaRPr lang="en-US" b="1" dirty="0" smtClean="0">
              <a:solidFill>
                <a:srgbClr val="FF0000"/>
              </a:solidFill>
            </a:endParaRPr>
          </a:p>
          <a:p>
            <a:pPr>
              <a:buNone/>
            </a:pPr>
            <a:r>
              <a:rPr lang="en-US" b="1" dirty="0" smtClean="0">
                <a:solidFill>
                  <a:srgbClr val="FF0000"/>
                </a:solidFill>
              </a:rPr>
              <a:t>     </a:t>
            </a:r>
            <a:r>
              <a:rPr lang="ar-EG" b="1" dirty="0" smtClean="0">
                <a:solidFill>
                  <a:srgbClr val="FF0000"/>
                </a:solidFill>
              </a:rPr>
              <a:t> </a:t>
            </a:r>
            <a:r>
              <a:rPr lang="ar-SA" b="1" dirty="0" smtClean="0">
                <a:solidFill>
                  <a:srgbClr val="FF0000"/>
                </a:solidFill>
              </a:rPr>
              <a:t>مصير </a:t>
            </a:r>
            <a:r>
              <a:rPr lang="ar-SA" sz="2800" b="1" dirty="0" smtClean="0">
                <a:solidFill>
                  <a:srgbClr val="FF0000"/>
                </a:solidFill>
              </a:rPr>
              <a:t>مستقبل المكتبة الرقمية </a:t>
            </a:r>
            <a:r>
              <a:rPr lang="ar-SA" b="1" dirty="0" smtClean="0">
                <a:solidFill>
                  <a:srgbClr val="FF0000"/>
                </a:solidFill>
              </a:rPr>
              <a:t>مرهون</a:t>
            </a:r>
            <a:r>
              <a:rPr lang="ar-EG" b="1" dirty="0" smtClean="0">
                <a:solidFill>
                  <a:srgbClr val="FF0000"/>
                </a:solidFill>
              </a:rPr>
              <a:t> بأمرين هما:</a:t>
            </a:r>
            <a:endParaRPr lang="ar-EG" dirty="0" smtClean="0"/>
          </a:p>
          <a:p>
            <a:pPr algn="just"/>
            <a:r>
              <a:rPr lang="ar-SA" sz="3200" dirty="0" smtClean="0"/>
              <a:t> حل</a:t>
            </a:r>
            <a:r>
              <a:rPr lang="ar-EG" sz="3200" dirty="0" smtClean="0"/>
              <a:t> </a:t>
            </a:r>
            <a:r>
              <a:rPr lang="ar-SA" sz="3200" dirty="0" smtClean="0"/>
              <a:t>مشكلة حقوق النشر والتأليف</a:t>
            </a:r>
            <a:r>
              <a:rPr lang="ar-EG" sz="3200" dirty="0" smtClean="0"/>
              <a:t> وخاصة</a:t>
            </a:r>
            <a:r>
              <a:rPr lang="en-US" sz="3200" dirty="0" smtClean="0"/>
              <a:t> </a:t>
            </a:r>
            <a:r>
              <a:rPr lang="ar-EG" sz="3200" dirty="0" smtClean="0"/>
              <a:t>عندما تكون </a:t>
            </a:r>
            <a:r>
              <a:rPr lang="ar-SA" sz="3200" dirty="0" smtClean="0"/>
              <a:t>تقنيات حماية وإدارة حقوق الملكية الفكرية الخاصة بالمحتوى الرقمي لم تحقق بعد مستوى الأمن المطلوب</a:t>
            </a:r>
            <a:r>
              <a:rPr lang="ar-EG" sz="3200" dirty="0" smtClean="0"/>
              <a:t>.</a:t>
            </a:r>
            <a:r>
              <a:rPr lang="ar-SA" sz="3200" dirty="0" smtClean="0"/>
              <a:t> </a:t>
            </a:r>
            <a:endParaRPr lang="ar-EG" sz="3200" dirty="0" smtClean="0"/>
          </a:p>
          <a:p>
            <a:pPr algn="just"/>
            <a:r>
              <a:rPr lang="ar-SA" sz="2800" dirty="0" smtClean="0"/>
              <a:t>البنية التحتية الخاصة </a:t>
            </a:r>
            <a:r>
              <a:rPr lang="ar-SA" sz="2800" dirty="0" err="1" smtClean="0"/>
              <a:t>ب</a:t>
            </a:r>
            <a:r>
              <a:rPr lang="ar-EG" sz="2800" dirty="0" err="1" smtClean="0"/>
              <a:t>ال</a:t>
            </a:r>
            <a:r>
              <a:rPr lang="ar-SA" sz="2800" dirty="0" smtClean="0"/>
              <a:t>إنترنت التي </a:t>
            </a:r>
            <a:r>
              <a:rPr lang="ar-SA" sz="2800" dirty="0" err="1" smtClean="0"/>
              <a:t>نعهدها</a:t>
            </a:r>
            <a:r>
              <a:rPr lang="ar-SA" sz="2800" dirty="0" smtClean="0"/>
              <a:t> اليوم، وخصوصا المواضيع المتعلقة بالبروتوكولات المستخدمة لنقل البيانات حاليا (وعلى رأسها </a:t>
            </a:r>
            <a:r>
              <a:rPr lang="en-US" sz="2800" dirty="0" smtClean="0"/>
              <a:t>TCP/IP</a:t>
            </a:r>
            <a:r>
              <a:rPr lang="ar-SA" sz="2800" dirty="0" smtClean="0"/>
              <a:t>)، والتي لا تسمح بتقديم خدمات متقدمة وآمنة لرواد المكتبات الرقمية.</a:t>
            </a:r>
            <a:endParaRPr lang="ar-EG" sz="2800" dirty="0" smtClean="0"/>
          </a:p>
          <a:p>
            <a:endParaRPr lang="ar-EG" dirty="0"/>
          </a:p>
        </p:txBody>
      </p:sp>
    </p:spTree>
  </p:cSld>
  <p:clrMapOvr>
    <a:masterClrMapping/>
  </p:clrMapOvr>
  <p:transition>
    <p:wheel/>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
                                        <p:tgtEl>
                                          <p:spTgt spid="2"/>
                                        </p:tgtEl>
                                      </p:cBhvr>
                                    </p:animEffect>
                                    <p:anim calcmode="lin" valueType="num">
                                      <p:cBhvr>
                                        <p:cTn id="8" dur="400" fill="hold"/>
                                        <p:tgtEl>
                                          <p:spTgt spid="2"/>
                                        </p:tgtEl>
                                        <p:attrNameLst>
                                          <p:attrName>ppt_x</p:attrName>
                                        </p:attrNameLst>
                                      </p:cBhvr>
                                      <p:tavLst>
                                        <p:tav tm="0">
                                          <p:val>
                                            <p:strVal val="#ppt_x"/>
                                          </p:val>
                                        </p:tav>
                                        <p:tav tm="100000">
                                          <p:val>
                                            <p:strVal val="#ppt_x"/>
                                          </p:val>
                                        </p:tav>
                                      </p:tavLst>
                                    </p:anim>
                                    <p:anim calcmode="lin" valueType="num">
                                      <p:cBhvr>
                                        <p:cTn id="9" dur="400" fill="hold"/>
                                        <p:tgtEl>
                                          <p:spTgt spid="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43"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
                                        <p:tgtEl>
                                          <p:spTgt spid="3">
                                            <p:txEl>
                                              <p:pRg st="0" end="0"/>
                                            </p:txEl>
                                          </p:spTgt>
                                        </p:tgtEl>
                                      </p:cBhvr>
                                    </p:animEffect>
                                    <p:anim calcmode="lin" valueType="num">
                                      <p:cBhvr>
                                        <p:cTn id="17"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8"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9"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0"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3"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100"/>
                                        <p:tgtEl>
                                          <p:spTgt spid="3">
                                            <p:txEl>
                                              <p:pRg st="1" end="1"/>
                                            </p:txEl>
                                          </p:spTgt>
                                        </p:tgtEl>
                                      </p:cBhvr>
                                    </p:animEffect>
                                    <p:anim calcmode="lin" valueType="num">
                                      <p:cBhvr>
                                        <p:cTn id="26"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7"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28"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9"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3" presetClass="entr" presetSubtype="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100"/>
                                        <p:tgtEl>
                                          <p:spTgt spid="3">
                                            <p:txEl>
                                              <p:pRg st="2" end="2"/>
                                            </p:txEl>
                                          </p:spTgt>
                                        </p:tgtEl>
                                      </p:cBhvr>
                                    </p:animEffect>
                                    <p:anim calcmode="lin" valueType="num">
                                      <p:cBhvr>
                                        <p:cTn id="35" dur="4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6" dur="400" fill="hold"/>
                                        <p:tgtEl>
                                          <p:spTgt spid="3">
                                            <p:txEl>
                                              <p:pRg st="2" end="2"/>
                                            </p:txEl>
                                          </p:spTgt>
                                        </p:tgtEl>
                                        <p:attrNameLst>
                                          <p:attrName>ppt_y</p:attrName>
                                        </p:attrNameLst>
                                      </p:cBhvr>
                                      <p:tavLst>
                                        <p:tav tm="0">
                                          <p:val>
                                            <p:strVal val="#ppt_y+0.31"/>
                                          </p:val>
                                        </p:tav>
                                        <p:tav tm="100000">
                                          <p:val>
                                            <p:strVal val="#ppt_y+0.31"/>
                                          </p:val>
                                        </p:tav>
                                      </p:tavLst>
                                    </p:anim>
                                    <p:anim calcmode="lin" valueType="num">
                                      <p:cBhvr>
                                        <p:cTn id="37" dur="600" decel="50000" fill="hold">
                                          <p:stCondLst>
                                            <p:cond delay="400"/>
                                          </p:stCondLst>
                                        </p:cTn>
                                        <p:tgtEl>
                                          <p:spTgt spid="3">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8" dur="600" decel="50000" fill="hold">
                                          <p:stCondLst>
                                            <p:cond delay="400"/>
                                          </p:stCondLst>
                                        </p:cTn>
                                        <p:tgtEl>
                                          <p:spTgt spid="3">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3"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fade">
                                      <p:cBhvr>
                                        <p:cTn id="43" dur="100"/>
                                        <p:tgtEl>
                                          <p:spTgt spid="3">
                                            <p:txEl>
                                              <p:pRg st="3" end="3"/>
                                            </p:txEl>
                                          </p:spTgt>
                                        </p:tgtEl>
                                      </p:cBhvr>
                                    </p:animEffect>
                                    <p:anim calcmode="lin" valueType="num">
                                      <p:cBhvr>
                                        <p:cTn id="44" dur="4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5" dur="400" fill="hold"/>
                                        <p:tgtEl>
                                          <p:spTgt spid="3">
                                            <p:txEl>
                                              <p:pRg st="3" end="3"/>
                                            </p:txEl>
                                          </p:spTgt>
                                        </p:tgtEl>
                                        <p:attrNameLst>
                                          <p:attrName>ppt_y</p:attrName>
                                        </p:attrNameLst>
                                      </p:cBhvr>
                                      <p:tavLst>
                                        <p:tav tm="0">
                                          <p:val>
                                            <p:strVal val="#ppt_y+0.31"/>
                                          </p:val>
                                        </p:tav>
                                        <p:tav tm="100000">
                                          <p:val>
                                            <p:strVal val="#ppt_y+0.31"/>
                                          </p:val>
                                        </p:tav>
                                      </p:tavLst>
                                    </p:anim>
                                    <p:anim calcmode="lin" valueType="num">
                                      <p:cBhvr>
                                        <p:cTn id="46" dur="600" decel="50000" fill="hold">
                                          <p:stCondLst>
                                            <p:cond delay="400"/>
                                          </p:stCondLst>
                                        </p:cTn>
                                        <p:tgtEl>
                                          <p:spTgt spid="3">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7" dur="600" decel="50000" fill="hold">
                                          <p:stCondLst>
                                            <p:cond delay="400"/>
                                          </p:stCondLst>
                                        </p:cTn>
                                        <p:tgtEl>
                                          <p:spTgt spid="3">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28728" y="500042"/>
            <a:ext cx="6500858" cy="4616648"/>
          </a:xfrm>
          <a:prstGeom prst="rect">
            <a:avLst/>
          </a:prstGeom>
        </p:spPr>
        <p:txBody>
          <a:bodyPr wrap="square">
            <a:spAutoFit/>
          </a:bodyPr>
          <a:lstStyle/>
          <a:p>
            <a:pPr algn="just"/>
            <a:r>
              <a:rPr lang="ar-EG" sz="4000" b="1" dirty="0" smtClean="0"/>
              <a:t>كل الشكر والتقدير لأستاذنا الفاضل </a:t>
            </a:r>
          </a:p>
          <a:p>
            <a:pPr algn="just"/>
            <a:r>
              <a:rPr lang="ar-EG" sz="4000" b="1" dirty="0" smtClean="0"/>
              <a:t> </a:t>
            </a:r>
          </a:p>
          <a:p>
            <a:pPr algn="just"/>
            <a:r>
              <a:rPr lang="ar-EG" sz="4000" b="1" dirty="0" smtClean="0">
                <a:solidFill>
                  <a:srgbClr val="002060"/>
                </a:solidFill>
              </a:rPr>
              <a:t>الأستاذ الدكتور / </a:t>
            </a:r>
            <a:r>
              <a:rPr lang="ar-EG" sz="5400" b="1" dirty="0" smtClean="0">
                <a:solidFill>
                  <a:srgbClr val="FF0000"/>
                </a:solidFill>
              </a:rPr>
              <a:t>حســــام مـازن</a:t>
            </a:r>
          </a:p>
          <a:p>
            <a:pPr algn="just"/>
            <a:endParaRPr lang="ar-EG" sz="4000" b="1" dirty="0" smtClean="0">
              <a:solidFill>
                <a:srgbClr val="FF0000"/>
              </a:solidFill>
            </a:endParaRPr>
          </a:p>
          <a:p>
            <a:pPr algn="just"/>
            <a:r>
              <a:rPr lang="ar-EG" sz="4000" b="1" dirty="0" smtClean="0">
                <a:solidFill>
                  <a:schemeClr val="tx2"/>
                </a:solidFill>
              </a:rPr>
              <a:t>أشكركم </a:t>
            </a:r>
            <a:r>
              <a:rPr lang="ar-EG" sz="4000" b="1" dirty="0" err="1" smtClean="0">
                <a:solidFill>
                  <a:schemeClr val="tx2"/>
                </a:solidFill>
              </a:rPr>
              <a:t>زملائى</a:t>
            </a:r>
            <a:r>
              <a:rPr lang="ar-EG" sz="4000" b="1" dirty="0" smtClean="0">
                <a:solidFill>
                  <a:schemeClr val="tx2"/>
                </a:solidFill>
              </a:rPr>
              <a:t> على حسن استماعكم </a:t>
            </a:r>
          </a:p>
          <a:p>
            <a:pPr algn="just"/>
            <a:endParaRPr lang="ar-EG" sz="4000" b="1" dirty="0" smtClean="0">
              <a:solidFill>
                <a:srgbClr val="FF0000"/>
              </a:solidFill>
            </a:endParaRPr>
          </a:p>
          <a:p>
            <a:pPr algn="just"/>
            <a:r>
              <a:rPr lang="ar-EG" sz="4000" b="1" dirty="0" smtClean="0">
                <a:solidFill>
                  <a:srgbClr val="FF0000"/>
                </a:solidFill>
              </a:rPr>
              <a:t>والسلام عليكم ورحمة الله وبركاته</a:t>
            </a:r>
            <a:endParaRPr lang="en-US" sz="4000" b="1" dirty="0" smtClean="0">
              <a:solidFill>
                <a:srgbClr val="FF0000"/>
              </a:solidFill>
            </a:endParaRPr>
          </a:p>
        </p:txBody>
      </p:sp>
    </p:spTree>
  </p:cSld>
  <p:clrMapOvr>
    <a:masterClrMapping/>
  </p:clrMapOvr>
  <p:transition spd="slow">
    <p:wheel/>
    <p:sndAc>
      <p:stSnd loop="1">
        <p:snd r:embed="rId2" name="applause.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3" presetClass="entr" presetSubtype="0"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100"/>
                                        <p:tgtEl>
                                          <p:spTgt spid="2">
                                            <p:txEl>
                                              <p:pRg st="2" end="2"/>
                                            </p:txEl>
                                          </p:spTgt>
                                        </p:tgtEl>
                                      </p:cBhvr>
                                    </p:animEffect>
                                    <p:anim calcmode="lin" valueType="num">
                                      <p:cBhvr>
                                        <p:cTn id="14" dur="4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5" dur="400" fill="hold"/>
                                        <p:tgtEl>
                                          <p:spTgt spid="2">
                                            <p:txEl>
                                              <p:pRg st="2" end="2"/>
                                            </p:txEl>
                                          </p:spTgt>
                                        </p:tgtEl>
                                        <p:attrNameLst>
                                          <p:attrName>ppt_y</p:attrName>
                                        </p:attrNameLst>
                                      </p:cBhvr>
                                      <p:tavLst>
                                        <p:tav tm="0">
                                          <p:val>
                                            <p:strVal val="#ppt_y+0.31"/>
                                          </p:val>
                                        </p:tav>
                                        <p:tav tm="100000">
                                          <p:val>
                                            <p:strVal val="#ppt_y+0.31"/>
                                          </p:val>
                                        </p:tav>
                                      </p:tavLst>
                                    </p:anim>
                                    <p:anim calcmode="lin" valueType="num">
                                      <p:cBhvr>
                                        <p:cTn id="16" dur="600" decel="50000" fill="hold">
                                          <p:stCondLst>
                                            <p:cond delay="400"/>
                                          </p:stCondLst>
                                        </p:cTn>
                                        <p:tgtEl>
                                          <p:spTgt spid="2">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7" dur="600" decel="50000" fill="hold">
                                          <p:stCondLst>
                                            <p:cond delay="400"/>
                                          </p:stCondLst>
                                        </p:cTn>
                                        <p:tgtEl>
                                          <p:spTgt spid="2">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8" presetClass="emph" presetSubtype="0" fill="hold" nodeType="clickEffect">
                                  <p:stCondLst>
                                    <p:cond delay="0"/>
                                  </p:stCondLst>
                                  <p:childTnLst>
                                    <p:animRot by="21600000">
                                      <p:cBhvr>
                                        <p:cTn id="21" dur="2000" fill="hold"/>
                                        <p:tgtEl>
                                          <p:spTgt spid="2">
                                            <p:txEl>
                                              <p:pRg st="2" end="2"/>
                                            </p:txEl>
                                          </p:spTgt>
                                        </p:tgtEl>
                                        <p:attrNameLst>
                                          <p:attrName>r</p:attrName>
                                        </p:attrNameLst>
                                      </p:cBhvr>
                                    </p:animRo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2">
                                            <p:txEl>
                                              <p:pRg st="4" end="4"/>
                                            </p:txEl>
                                          </p:spTgt>
                                        </p:tgtEl>
                                        <p:attrNameLst>
                                          <p:attrName>style.visibility</p:attrName>
                                        </p:attrNameLst>
                                      </p:cBhvr>
                                      <p:to>
                                        <p:strVal val="visible"/>
                                      </p:to>
                                    </p:set>
                                    <p:anim calcmode="lin" valueType="num">
                                      <p:cBhvr additive="base">
                                        <p:cTn id="26"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37" presetClass="entr" presetSubtype="0"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1000"/>
                                        <p:tgtEl>
                                          <p:spTgt spid="2">
                                            <p:txEl>
                                              <p:pRg st="6" end="6"/>
                                            </p:txEl>
                                          </p:spTgt>
                                        </p:tgtEl>
                                      </p:cBhvr>
                                    </p:animEffect>
                                    <p:anim calcmode="lin" valueType="num">
                                      <p:cBhvr>
                                        <p:cTn id="3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4" dur="900" decel="100000" fill="hold"/>
                                        <p:tgtEl>
                                          <p:spTgt spid="2">
                                            <p:txEl>
                                              <p:pRg st="6" end="6"/>
                                            </p:txEl>
                                          </p:spTgt>
                                        </p:tgtEl>
                                        <p:attrNameLst>
                                          <p:attrName>ppt_y</p:attrName>
                                        </p:attrNameLst>
                                      </p:cBhvr>
                                      <p:tavLst>
                                        <p:tav tm="0">
                                          <p:val>
                                            <p:strVal val="#ppt_y+1"/>
                                          </p:val>
                                        </p:tav>
                                        <p:tav tm="100000">
                                          <p:val>
                                            <p:strVal val="#ppt_y-.03"/>
                                          </p:val>
                                        </p:tav>
                                      </p:tavLst>
                                    </p:anim>
                                    <p:anim calcmode="lin" valueType="num">
                                      <p:cBhvr>
                                        <p:cTn id="35" dur="100" accel="100000" fill="hold">
                                          <p:stCondLst>
                                            <p:cond delay="900"/>
                                          </p:stCondLst>
                                        </p:cTn>
                                        <p:tgtEl>
                                          <p:spTgt spid="2">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EG" sz="6000" b="1" dirty="0" smtClean="0">
                <a:solidFill>
                  <a:srgbClr val="002060"/>
                </a:solidFill>
              </a:rPr>
              <a:t>الأستاذ/</a:t>
            </a:r>
            <a:r>
              <a:rPr lang="ar-EG" sz="6000" b="1" dirty="0" smtClean="0">
                <a:solidFill>
                  <a:srgbClr val="FF0000"/>
                </a:solidFill>
              </a:rPr>
              <a:t> احمد رجب السيد</a:t>
            </a:r>
            <a:endParaRPr lang="ar-EG" sz="6000" b="1" dirty="0">
              <a:solidFill>
                <a:srgbClr val="FF0000"/>
              </a:solidFill>
            </a:endParaRPr>
          </a:p>
        </p:txBody>
      </p:sp>
      <p:sp>
        <p:nvSpPr>
          <p:cNvPr id="3" name="عنصر نائب للمحتوى 2"/>
          <p:cNvSpPr>
            <a:spLocks noGrp="1"/>
          </p:cNvSpPr>
          <p:nvPr>
            <p:ph idx="1"/>
          </p:nvPr>
        </p:nvSpPr>
        <p:spPr/>
        <p:txBody>
          <a:bodyPr>
            <a:normAutofit/>
          </a:bodyPr>
          <a:lstStyle/>
          <a:p>
            <a:pPr algn="ctr">
              <a:buNone/>
            </a:pPr>
            <a:r>
              <a:rPr lang="ar-EG" sz="6000" dirty="0" smtClean="0"/>
              <a:t> </a:t>
            </a:r>
          </a:p>
          <a:p>
            <a:pPr algn="ctr">
              <a:buNone/>
            </a:pPr>
            <a:r>
              <a:rPr lang="ar-EG" sz="6000" dirty="0" smtClean="0">
                <a:solidFill>
                  <a:srgbClr val="002060"/>
                </a:solidFill>
              </a:rPr>
              <a:t>يقدم لكم موضوع عن </a:t>
            </a:r>
            <a:endParaRPr lang="ar-EG" sz="6000" dirty="0">
              <a:solidFill>
                <a:srgbClr val="002060"/>
              </a:solidFill>
            </a:endParaRPr>
          </a:p>
        </p:txBody>
      </p:sp>
    </p:spTree>
  </p:cSld>
  <p:clrMapOvr>
    <a:masterClrMapping/>
  </p:clrMapOvr>
  <p:transition>
    <p:wheel/>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8000" r="-18000"/>
          </a:stretch>
        </a:blipFill>
        <a:effectLst/>
      </p:bgPr>
    </p:bg>
    <p:spTree>
      <p:nvGrpSpPr>
        <p:cNvPr id="1" name=""/>
        <p:cNvGrpSpPr/>
        <p:nvPr/>
      </p:nvGrpSpPr>
      <p:grpSpPr>
        <a:xfrm>
          <a:off x="0" y="0"/>
          <a:ext cx="0" cy="0"/>
          <a:chOff x="0" y="0"/>
          <a:chExt cx="0" cy="0"/>
        </a:xfrm>
      </p:grpSpPr>
      <p:sp>
        <p:nvSpPr>
          <p:cNvPr id="4" name="عنوان 3"/>
          <p:cNvSpPr>
            <a:spLocks noGrp="1"/>
          </p:cNvSpPr>
          <p:nvPr>
            <p:ph type="title"/>
          </p:nvPr>
        </p:nvSpPr>
        <p:spPr>
          <a:xfrm>
            <a:off x="-571536" y="1643050"/>
            <a:ext cx="10215634" cy="3857644"/>
          </a:xfrm>
          <a:no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ar-EG" sz="9600" b="1" dirty="0" smtClean="0">
                <a:ln w="10541" cmpd="sng">
                  <a:solidFill>
                    <a:schemeClr val="accent1">
                      <a:shade val="88000"/>
                      <a:satMod val="110000"/>
                    </a:schemeClr>
                  </a:solidFill>
                  <a:prstDash val="solid"/>
                </a:ln>
                <a:solidFill>
                  <a:srgbClr val="FF0000"/>
                </a:solidFill>
                <a:latin typeface="Arabic Typesetting" pitchFamily="66" charset="-78"/>
                <a:cs typeface="Old Antic Outline Shaded" pitchFamily="2" charset="-78"/>
              </a:rPr>
              <a:t>المكتبة الرقمية </a:t>
            </a:r>
            <a:br>
              <a:rPr lang="ar-EG" sz="9600" b="1" dirty="0" smtClean="0">
                <a:ln w="10541" cmpd="sng">
                  <a:solidFill>
                    <a:schemeClr val="accent1">
                      <a:shade val="88000"/>
                      <a:satMod val="110000"/>
                    </a:schemeClr>
                  </a:solidFill>
                  <a:prstDash val="solid"/>
                </a:ln>
                <a:solidFill>
                  <a:srgbClr val="FF0000"/>
                </a:solidFill>
                <a:latin typeface="Arabic Typesetting" pitchFamily="66" charset="-78"/>
                <a:cs typeface="Old Antic Outline Shaded" pitchFamily="2" charset="-78"/>
              </a:rPr>
            </a:br>
            <a:endParaRPr lang="ar-EG" sz="9600" b="1" dirty="0">
              <a:ln w="10541" cmpd="sng">
                <a:solidFill>
                  <a:schemeClr val="accent1">
                    <a:shade val="88000"/>
                    <a:satMod val="110000"/>
                  </a:schemeClr>
                </a:solidFill>
                <a:prstDash val="solid"/>
              </a:ln>
              <a:solidFill>
                <a:srgbClr val="FF0000"/>
              </a:solidFill>
              <a:latin typeface="Arabic Typesetting" pitchFamily="66" charset="-78"/>
              <a:cs typeface="Old Antic Outline Shaded" pitchFamily="2" charset="-78"/>
            </a:endParaRPr>
          </a:p>
        </p:txBody>
      </p:sp>
    </p:spTree>
  </p:cSld>
  <p:clrMapOvr>
    <a:masterClrMapping/>
  </p:clrMapOvr>
  <p:transition>
    <p:wheel/>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3"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2000" fill="hold"/>
                                        <p:tgtEl>
                                          <p:spTgt spid="4"/>
                                        </p:tgtEl>
                                        <p:attrNameLst>
                                          <p:attrName>ppt_y</p:attrName>
                                        </p:attrNameLst>
                                      </p:cBhvr>
                                      <p:tavLst>
                                        <p:tav tm="0">
                                          <p:val>
                                            <p:strVal val="#ppt_y"/>
                                          </p:val>
                                        </p:tav>
                                        <p:tav tm="100000">
                                          <p:val>
                                            <p:strVal val="#ppt_y"/>
                                          </p:val>
                                        </p:tav>
                                      </p:tavLst>
                                    </p:anim>
                                    <p:anim calcmode="lin" valueType="num">
                                      <p:cBhvr>
                                        <p:cTn id="9" dur="20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20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20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56" presetClass="exit" presetSubtype="0" fill="hold" grpId="4" nodeType="clickEffect">
                                  <p:stCondLst>
                                    <p:cond delay="0"/>
                                  </p:stCondLst>
                                  <p:iterate type="lt">
                                    <p:tmPct val="10000"/>
                                  </p:iterate>
                                  <p:childTnLst>
                                    <p:anim from="(ppt_w)" to="(-ppt_w*2)" calcmode="lin" valueType="num">
                                      <p:cBhvr rctx="PPT">
                                        <p:cTn id="15" dur="1500" autoRev="1">
                                          <p:stCondLst>
                                            <p:cond delay="0"/>
                                          </p:stCondLst>
                                        </p:cTn>
                                        <p:tgtEl>
                                          <p:spTgt spid="4"/>
                                        </p:tgtEl>
                                        <p:attrNameLst>
                                          <p:attrName>ppt_w</p:attrName>
                                        </p:attrNameLst>
                                      </p:cBhvr>
                                    </p:anim>
                                    <p:anim by="(ppt_w*0.50)" calcmode="lin" valueType="num">
                                      <p:cBhvr>
                                        <p:cTn id="16" dur="1500" decel="50000" autoRev="1">
                                          <p:stCondLst>
                                            <p:cond delay="0"/>
                                          </p:stCondLst>
                                        </p:cTn>
                                        <p:tgtEl>
                                          <p:spTgt spid="4"/>
                                        </p:tgtEl>
                                        <p:attrNameLst>
                                          <p:attrName>ppt_x</p:attrName>
                                        </p:attrNameLst>
                                      </p:cBhvr>
                                    </p:anim>
                                    <p:anim from="(ppt_y)" to="(1+ppt_h/2)" calcmode="lin" valueType="num">
                                      <p:cBhvr>
                                        <p:cTn id="17" dur="3000">
                                          <p:stCondLst>
                                            <p:cond delay="0"/>
                                          </p:stCondLst>
                                        </p:cTn>
                                        <p:tgtEl>
                                          <p:spTgt spid="4"/>
                                        </p:tgtEl>
                                        <p:attrNameLst>
                                          <p:attrName>ppt_y</p:attrName>
                                        </p:attrNameLst>
                                      </p:cBhvr>
                                    </p:anim>
                                    <p:animRot by="21600000">
                                      <p:cBhvr>
                                        <p:cTn id="18" dur="3000">
                                          <p:stCondLst>
                                            <p:cond delay="0"/>
                                          </p:stCondLst>
                                        </p:cTn>
                                        <p:tgtEl>
                                          <p:spTgt spid="4"/>
                                        </p:tgtEl>
                                        <p:attrNameLst>
                                          <p:attrName>r</p:attrName>
                                        </p:attrNameLst>
                                      </p:cBhvr>
                                    </p:animRot>
                                    <p:set>
                                      <p:cBhvr>
                                        <p:cTn id="19" dur="1" fill="hold">
                                          <p:stCondLst>
                                            <p:cond delay="2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3"/>
      <p:bldP spid="4" grpId="4"/>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6000" b="1" dirty="0" smtClean="0">
                <a:solidFill>
                  <a:srgbClr val="002060"/>
                </a:solidFill>
              </a:rPr>
              <a:t>ظهور المكتبة الرقمية </a:t>
            </a:r>
            <a:endParaRPr lang="ar-EG" sz="6000" b="1" dirty="0">
              <a:solidFill>
                <a:srgbClr val="002060"/>
              </a:solidFill>
            </a:endParaRPr>
          </a:p>
        </p:txBody>
      </p:sp>
      <p:sp>
        <p:nvSpPr>
          <p:cNvPr id="3" name="عنصر نائب للمحتوى 2"/>
          <p:cNvSpPr>
            <a:spLocks noGrp="1"/>
          </p:cNvSpPr>
          <p:nvPr>
            <p:ph idx="1"/>
          </p:nvPr>
        </p:nvSpPr>
        <p:spPr/>
        <p:txBody>
          <a:bodyPr>
            <a:normAutofit fontScale="85000" lnSpcReduction="20000"/>
          </a:bodyPr>
          <a:lstStyle/>
          <a:p>
            <a:r>
              <a:rPr lang="ar-EG" dirty="0" smtClean="0"/>
              <a:t>إ</a:t>
            </a:r>
            <a:r>
              <a:rPr lang="ar-SA" dirty="0" smtClean="0"/>
              <a:t>ن الحديث عن المكتبات الرقمية قديم جداً حيث سبق وجود الحاسب الآلي بشكل تجاري ، إلا أنها كانت متوقعة كنظام يوفر السرعة والسهولة في الوصول إلى مجموعات المكتبية من كتب ومواد</a:t>
            </a:r>
            <a:endParaRPr lang="ar-EG" dirty="0" smtClean="0"/>
          </a:p>
          <a:p>
            <a:r>
              <a:rPr lang="ar-SA" dirty="0" smtClean="0"/>
              <a:t>ومن بين الباحثين الذين تنبئوا بظهور المكتبة الرقمية هو جيمي </a:t>
            </a:r>
            <a:r>
              <a:rPr lang="ar-SA" dirty="0" err="1" smtClean="0"/>
              <a:t>ماكنـزي</a:t>
            </a:r>
            <a:r>
              <a:rPr lang="ar-SA" dirty="0" smtClean="0"/>
              <a:t> الذي كتب في مقالته عام 1993م عن مكتبة المستقبل وبعض أراء الباحثين حول قيام المكتبة الرقمية</a:t>
            </a:r>
            <a:endParaRPr lang="ar-EG" dirty="0" smtClean="0"/>
          </a:p>
          <a:p>
            <a:r>
              <a:rPr lang="ar-SA" dirty="0" smtClean="0"/>
              <a:t>طبقاً </a:t>
            </a:r>
            <a:r>
              <a:rPr lang="ar-EG" dirty="0" smtClean="0"/>
              <a:t>ل</a:t>
            </a:r>
            <a:r>
              <a:rPr lang="ar-SA" dirty="0" smtClean="0"/>
              <a:t>رؤى</a:t>
            </a:r>
            <a:r>
              <a:rPr lang="ar-EG" dirty="0" smtClean="0"/>
              <a:t> </a:t>
            </a:r>
            <a:r>
              <a:rPr lang="ar-SA" dirty="0" err="1" smtClean="0"/>
              <a:t>لكنغ</a:t>
            </a:r>
            <a:r>
              <a:rPr lang="en-US" dirty="0" smtClean="0"/>
              <a:t> (1993) </a:t>
            </a:r>
            <a:r>
              <a:rPr lang="ar-EG" dirty="0" smtClean="0"/>
              <a:t>فان</a:t>
            </a:r>
            <a:r>
              <a:rPr lang="ar-SA" dirty="0" smtClean="0"/>
              <a:t> هذه المكتبة الالكترونية ، </a:t>
            </a:r>
            <a:r>
              <a:rPr lang="ar-EG" dirty="0" smtClean="0"/>
              <a:t>ت</a:t>
            </a:r>
            <a:r>
              <a:rPr lang="ar-SA" dirty="0" smtClean="0"/>
              <a:t>تضمن توجيها للباحث زود بالذكاء الصناعي، أنظمة خبيرة ومادة انترنيت </a:t>
            </a:r>
            <a:r>
              <a:rPr lang="ar-SA" dirty="0" err="1" smtClean="0"/>
              <a:t>وروبوتات</a:t>
            </a:r>
            <a:r>
              <a:rPr lang="ar-SA" dirty="0" smtClean="0"/>
              <a:t> باحثة </a:t>
            </a:r>
            <a:r>
              <a:rPr lang="ar-SA" dirty="0" err="1" smtClean="0"/>
              <a:t>وغوفر</a:t>
            </a:r>
            <a:r>
              <a:rPr lang="ar-SA" dirty="0" smtClean="0"/>
              <a:t>. الحالمون، وتقارير </a:t>
            </a:r>
            <a:r>
              <a:rPr lang="ar-SA" dirty="0" err="1" smtClean="0"/>
              <a:t>كنغ</a:t>
            </a:r>
            <a:r>
              <a:rPr lang="ar-SA" dirty="0" smtClean="0"/>
              <a:t> حيث يتوقع العناصر التالية</a:t>
            </a:r>
            <a:r>
              <a:rPr lang="en-US" dirty="0" smtClean="0"/>
              <a:t>:</a:t>
            </a:r>
          </a:p>
          <a:p>
            <a:r>
              <a:rPr lang="en-US" dirty="0" smtClean="0"/>
              <a:t/>
            </a:r>
            <a:br>
              <a:rPr lang="en-US" dirty="0" smtClean="0"/>
            </a:br>
            <a:r>
              <a:rPr lang="ar-SA" dirty="0" smtClean="0"/>
              <a:t>بدون جدران ، شفافة ، حقيقة تخيلية، شبكة عالمية أو مصفوفة البيانات الرقمية،بنوك للمعرفة والمعلومات ومخازن ومصافي </a:t>
            </a:r>
            <a:r>
              <a:rPr lang="ar-SA" dirty="0" err="1" smtClean="0"/>
              <a:t>وارشيفات</a:t>
            </a:r>
            <a:r>
              <a:rPr lang="ar-SA" dirty="0" smtClean="0"/>
              <a:t> ومستودعات ، وخطوط سريعة لتوصيل الصوت والصورة إلى المستعملين في بيئاتهم المختلفة ، الذكاء الصناعي ، أنظمة خبيرة ، مادة انترنيت ، خادمات الكترونية ، </a:t>
            </a:r>
            <a:r>
              <a:rPr lang="ar-SA" dirty="0" err="1" smtClean="0"/>
              <a:t>مكائن</a:t>
            </a:r>
            <a:r>
              <a:rPr lang="ar-SA" dirty="0" smtClean="0"/>
              <a:t> للبحث من خلال عالم شبكات الاتصال ، الاستقلال من قيود المكان والوقت ، بوابات ونوافذ ومفاتيح ووصلات ذكية</a:t>
            </a:r>
            <a:r>
              <a:rPr lang="en-US" dirty="0" smtClean="0"/>
              <a:t>." </a:t>
            </a:r>
          </a:p>
          <a:p>
            <a:endParaRPr lang="ar-EG" dirty="0" smtClean="0"/>
          </a:p>
          <a:p>
            <a:endParaRPr lang="ar-EG" dirty="0"/>
          </a:p>
        </p:txBody>
      </p:sp>
    </p:spTree>
  </p:cSld>
  <p:clrMapOvr>
    <a:masterClrMapping/>
  </p:clrMapOvr>
  <p:transition>
    <p:wheel/>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07934 -0.02384 C 0.29461 0.06227 0.50989 0.14838 0.51024 0.28194 C 0.51059 0.41551 0.24826 0.76157 0.08194 0.77778 C -0.08438 0.79398 -0.479 0.51273 -0.48733 0.3794 C -0.49566 0.24606 -0.04931 0.04097 0.03194 -0.02222 C 0.11319 -0.08542 0.00538 -0.00371 4.44444E-6 1.48148E-6 " pathEditMode="relative" rAng="0" ptsTypes="aaaaaA">
                                      <p:cBhvr>
                                        <p:cTn id="6" dur="3000" fill="hold"/>
                                        <p:tgtEl>
                                          <p:spTgt spid="2"/>
                                        </p:tgtEl>
                                        <p:attrNameLst>
                                          <p:attrName>ppt_x</p:attrName>
                                          <p:attrName>ppt_y</p:attrName>
                                        </p:attrNameLst>
                                      </p:cBhvr>
                                      <p:rCtr x="-72" y="378"/>
                                    </p:animMotion>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2"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2"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2"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2"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2"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57166"/>
            <a:ext cx="8229600" cy="1071570"/>
          </a:xfrm>
        </p:spPr>
        <p:txBody>
          <a:bodyPr>
            <a:normAutofit/>
          </a:bodyPr>
          <a:lstStyle/>
          <a:p>
            <a:pPr algn="ctr"/>
            <a:r>
              <a:rPr lang="ar-SA" sz="6600" b="1" u="sng" dirty="0" smtClean="0"/>
              <a:t>مفهوم المكتبة الرقمي</a:t>
            </a:r>
            <a:r>
              <a:rPr lang="ar-EG" sz="6600" b="1" u="sng" dirty="0" smtClean="0"/>
              <a:t>ة</a:t>
            </a:r>
            <a:endParaRPr lang="ar-EG" sz="6600" b="1" dirty="0"/>
          </a:p>
        </p:txBody>
      </p:sp>
      <p:sp>
        <p:nvSpPr>
          <p:cNvPr id="3" name="عنصر نائب للمحتوى 2"/>
          <p:cNvSpPr>
            <a:spLocks noGrp="1"/>
          </p:cNvSpPr>
          <p:nvPr>
            <p:ph idx="1"/>
          </p:nvPr>
        </p:nvSpPr>
        <p:spPr>
          <a:xfrm>
            <a:off x="457200" y="1357298"/>
            <a:ext cx="8229600" cy="4967302"/>
          </a:xfrm>
        </p:spPr>
        <p:txBody>
          <a:bodyPr>
            <a:noAutofit/>
          </a:bodyPr>
          <a:lstStyle/>
          <a:p>
            <a:pPr lvl="0"/>
            <a:r>
              <a:rPr lang="ar-SA" sz="2000" b="1" dirty="0" smtClean="0"/>
              <a:t>هناك بعض الغموض الذي يحيط هذا المفهوم، ولا شك من أن حداثة المصطلح وظهوره في وقت متأخر أدى إلى بروز عدة أمور أو أسباب ساعدت على هذا الغموض ، والتي أوضحها عبد الوهاب أبا الخيل فيما يلي</a:t>
            </a:r>
            <a:r>
              <a:rPr lang="en-US" sz="2000" b="1" dirty="0" smtClean="0"/>
              <a:t> :</a:t>
            </a:r>
            <a:br>
              <a:rPr lang="en-US" sz="2000" b="1" dirty="0" smtClean="0"/>
            </a:br>
            <a:r>
              <a:rPr lang="ar-SA" sz="2000" b="1" dirty="0" smtClean="0">
                <a:solidFill>
                  <a:srgbClr val="FF0000"/>
                </a:solidFill>
              </a:rPr>
              <a:t>أولا</a:t>
            </a:r>
            <a:r>
              <a:rPr lang="ar-SA" sz="2000" b="1" dirty="0" smtClean="0"/>
              <a:t> : تداخل مصطلح </a:t>
            </a:r>
            <a:r>
              <a:rPr lang="en-US" sz="2000" b="1" dirty="0" smtClean="0"/>
              <a:t>)</a:t>
            </a:r>
            <a:r>
              <a:rPr lang="ar-SA" sz="2000" b="1" dirty="0" smtClean="0"/>
              <a:t>المكتبة الرقمية) مع مصطلحات حديثة أخرى قريبة منه . وبذلك قد يصبح (وفي أحيان كثيرة) انه من الصعوبة بمكان الفصل بينها بشكل واضح وقاطع . فهي تتفق في المعنى تارة ، وتختلف أو تتداخل تارة أخرى</a:t>
            </a:r>
            <a:r>
              <a:rPr lang="en-US" sz="2000" b="1" dirty="0" smtClean="0"/>
              <a:t> . </a:t>
            </a:r>
            <a:br>
              <a:rPr lang="en-US" sz="2000" b="1" dirty="0" smtClean="0"/>
            </a:br>
            <a:r>
              <a:rPr lang="ar-SA" sz="2000" b="1" dirty="0" smtClean="0"/>
              <a:t>ومن هذه المصطلحات</a:t>
            </a:r>
            <a:r>
              <a:rPr lang="en-US" sz="2000" b="1" dirty="0" smtClean="0"/>
              <a:t> :</a:t>
            </a:r>
            <a:br>
              <a:rPr lang="en-US" sz="2000" b="1" dirty="0" smtClean="0"/>
            </a:br>
            <a:r>
              <a:rPr lang="en-US" sz="2000" b="1" dirty="0" smtClean="0"/>
              <a:t>• </a:t>
            </a:r>
            <a:r>
              <a:rPr lang="ar-SA" sz="2000" b="1" dirty="0" smtClean="0"/>
              <a:t>المكتبة الإلكترونية</a:t>
            </a:r>
            <a:r>
              <a:rPr lang="en-US" sz="2000" b="1" dirty="0" smtClean="0"/>
              <a:t> Electronic Library .</a:t>
            </a:r>
            <a:br>
              <a:rPr lang="en-US" sz="2000" b="1" dirty="0" smtClean="0"/>
            </a:br>
            <a:r>
              <a:rPr lang="en-US" sz="2000" b="1" dirty="0" smtClean="0"/>
              <a:t>• </a:t>
            </a:r>
            <a:r>
              <a:rPr lang="ar-SA" sz="2000" b="1" dirty="0" smtClean="0"/>
              <a:t>المكتبة الافتراضية</a:t>
            </a:r>
            <a:r>
              <a:rPr lang="en-US" sz="2000" b="1" dirty="0" smtClean="0"/>
              <a:t> Virtual Library .</a:t>
            </a:r>
            <a:br>
              <a:rPr lang="en-US" sz="2000" b="1" dirty="0" smtClean="0"/>
            </a:br>
            <a:r>
              <a:rPr lang="en-US" sz="2000" b="1" dirty="0" smtClean="0"/>
              <a:t>• </a:t>
            </a:r>
            <a:r>
              <a:rPr lang="ar-SA" sz="2000" b="1" dirty="0" smtClean="0"/>
              <a:t>المكتبة المهيبرة ( أو المهجنة </a:t>
            </a:r>
            <a:r>
              <a:rPr lang="en-US" sz="2000" b="1" dirty="0" smtClean="0"/>
              <a:t>( Hybrid Library .</a:t>
            </a:r>
            <a:br>
              <a:rPr lang="en-US" sz="2000" b="1" dirty="0" smtClean="0"/>
            </a:br>
            <a:endParaRPr lang="en-US" sz="2000" b="1" dirty="0" smtClean="0"/>
          </a:p>
          <a:p>
            <a:pPr lvl="0"/>
            <a:r>
              <a:rPr lang="ar-SA" sz="2000" b="1" dirty="0" smtClean="0">
                <a:solidFill>
                  <a:srgbClr val="FF0000"/>
                </a:solidFill>
              </a:rPr>
              <a:t>ثانياً</a:t>
            </a:r>
            <a:r>
              <a:rPr lang="ar-SA" sz="2000" b="1" dirty="0" smtClean="0"/>
              <a:t> : مشاركة عدة خبراء ومتخصصين من خلفيات وتخصصات علمية مختلفة في إنشاء وإدارة هذا النوع الجديد من المكتبات. وهذا أدى إلى اختلاف وجهات النظر حيال مفهوم المكتبة الرقمية حيث إن كل فئة تعرّف هذا المصطلح من وجهة نظر تخصصية</a:t>
            </a:r>
            <a:r>
              <a:rPr lang="en-US" sz="2000" b="1" dirty="0" smtClean="0"/>
              <a:t>.</a:t>
            </a:r>
            <a:br>
              <a:rPr lang="en-US" sz="2000" b="1" dirty="0" smtClean="0"/>
            </a:br>
            <a:endParaRPr lang="en-US" sz="2000" b="1" dirty="0" smtClean="0"/>
          </a:p>
          <a:p>
            <a:pPr lvl="0"/>
            <a:r>
              <a:rPr lang="ar-SA" sz="2000" b="1" dirty="0" smtClean="0">
                <a:solidFill>
                  <a:srgbClr val="FF0000"/>
                </a:solidFill>
              </a:rPr>
              <a:t>ثالثاً</a:t>
            </a:r>
            <a:r>
              <a:rPr lang="ar-SA" sz="2000" b="1" dirty="0" smtClean="0"/>
              <a:t>: الخلط الحاصل الذي يعتقده كثير من الناس من إن المكتبة الرقمية هي الانترنت. </a:t>
            </a:r>
            <a:endParaRPr lang="ar-EG" sz="2000" b="1" dirty="0" smtClean="0"/>
          </a:p>
        </p:txBody>
      </p:sp>
    </p:spTree>
  </p:cSld>
  <p:clrMapOvr>
    <a:masterClrMapping/>
  </p:clrMapOvr>
  <p:transition>
    <p:wheel/>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grpId="1"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checkerboard(across)">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1"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checkerboard(across)">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1"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checkerboard(across)">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00034" y="1071547"/>
            <a:ext cx="7858180" cy="5632311"/>
          </a:xfrm>
          <a:prstGeom prst="rect">
            <a:avLst/>
          </a:prstGeom>
        </p:spPr>
        <p:txBody>
          <a:bodyPr wrap="square">
            <a:spAutoFit/>
          </a:bodyPr>
          <a:lstStyle/>
          <a:p>
            <a:pPr lvl="0"/>
            <a:r>
              <a:rPr lang="ar-EG" b="1" dirty="0" smtClean="0">
                <a:solidFill>
                  <a:schemeClr val="tx1">
                    <a:lumMod val="95000"/>
                    <a:lumOff val="5000"/>
                  </a:schemeClr>
                </a:solidFill>
              </a:rPr>
              <a:t>الفروق بين مصطلحات:“ المكتبة الالكترونية – المكتبة المهيبرة – المكتبة الافتراضية ” عن المكتبة الرقمية </a:t>
            </a:r>
          </a:p>
          <a:p>
            <a:pPr lvl="0"/>
            <a:endParaRPr lang="ar-EG" dirty="0" smtClean="0"/>
          </a:p>
          <a:p>
            <a:pPr lvl="0"/>
            <a:r>
              <a:rPr lang="ar-EG" b="1" dirty="0" smtClean="0">
                <a:solidFill>
                  <a:srgbClr val="FF0000"/>
                </a:solidFill>
              </a:rPr>
              <a:t>ا</a:t>
            </a:r>
            <a:r>
              <a:rPr lang="ar-SA" b="1" dirty="0" smtClean="0">
                <a:solidFill>
                  <a:srgbClr val="FF0000"/>
                </a:solidFill>
              </a:rPr>
              <a:t>لمكتبة الالكترونية</a:t>
            </a:r>
            <a:r>
              <a:rPr lang="en-US" b="1" dirty="0" smtClean="0">
                <a:solidFill>
                  <a:srgbClr val="FF0000"/>
                </a:solidFill>
              </a:rPr>
              <a:t> Electronic Library : </a:t>
            </a:r>
            <a:r>
              <a:rPr lang="en-US" dirty="0" smtClean="0"/>
              <a:t/>
            </a:r>
            <a:br>
              <a:rPr lang="en-US" dirty="0" smtClean="0"/>
            </a:br>
            <a:r>
              <a:rPr lang="ar-SA" dirty="0" smtClean="0"/>
              <a:t>يقصد بالمكتبة الالكترونية تلك التي تشكل مصادر المعلومات الالكترونية ، كتلك الموجودة على الأقراص المدمجة</a:t>
            </a:r>
            <a:r>
              <a:rPr lang="en-US" dirty="0" smtClean="0"/>
              <a:t> CDs </a:t>
            </a:r>
            <a:r>
              <a:rPr lang="ar-SA" dirty="0" smtClean="0"/>
              <a:t>أو عبر الشبكات المتنوعة كالانترنت ، الجزء الأكبر من محتوياتها والخدمات التي تقدمها ، ولكن ليس جميع محتوياتها بهذا الشكل حيث يمكن أن تحوي بعض المصادر التقليدية</a:t>
            </a:r>
            <a:r>
              <a:rPr lang="ar-EG" dirty="0" smtClean="0"/>
              <a:t>.</a:t>
            </a:r>
          </a:p>
          <a:p>
            <a:pPr lvl="0"/>
            <a:endParaRPr lang="ar-EG" dirty="0" smtClean="0"/>
          </a:p>
          <a:p>
            <a:pPr lvl="0"/>
            <a:r>
              <a:rPr lang="en-US" b="1" dirty="0" smtClean="0">
                <a:solidFill>
                  <a:srgbClr val="FF0000"/>
                </a:solidFill>
              </a:rPr>
              <a:t> </a:t>
            </a:r>
            <a:r>
              <a:rPr lang="ar-SA" b="1" dirty="0" smtClean="0">
                <a:solidFill>
                  <a:srgbClr val="FF0000"/>
                </a:solidFill>
              </a:rPr>
              <a:t>المكتبة المهيبرة</a:t>
            </a:r>
            <a:r>
              <a:rPr lang="en-US" b="1" dirty="0" smtClean="0">
                <a:solidFill>
                  <a:srgbClr val="FF0000"/>
                </a:solidFill>
              </a:rPr>
              <a:t> Hybrid Library :</a:t>
            </a:r>
            <a:r>
              <a:rPr lang="en-US" dirty="0" smtClean="0"/>
              <a:t/>
            </a:r>
            <a:br>
              <a:rPr lang="en-US" dirty="0" smtClean="0"/>
            </a:br>
            <a:r>
              <a:rPr lang="ar-SA" dirty="0" smtClean="0"/>
              <a:t>أما المكتبة المهيبرة</a:t>
            </a:r>
            <a:r>
              <a:rPr lang="en-US" dirty="0" smtClean="0"/>
              <a:t> </a:t>
            </a:r>
            <a:r>
              <a:rPr lang="en-US" dirty="0" err="1" smtClean="0"/>
              <a:t>Hybird</a:t>
            </a:r>
            <a:r>
              <a:rPr lang="en-US" dirty="0" smtClean="0"/>
              <a:t> Library </a:t>
            </a:r>
            <a:r>
              <a:rPr lang="ar-SA" dirty="0" smtClean="0"/>
              <a:t>فيقصد </a:t>
            </a:r>
            <a:r>
              <a:rPr lang="ar-SA" dirty="0" err="1" smtClean="0"/>
              <a:t>بها</a:t>
            </a:r>
            <a:r>
              <a:rPr lang="ar-SA" dirty="0" smtClean="0"/>
              <a:t> تلك المكتبة التي تحتوي على مصادر معلومات بأشكال متنوعة كالالكترونية والتقليدية مثل النصوص والصور ويتم استخدامها بشكل تبادلي. </a:t>
            </a:r>
            <a:endParaRPr lang="en-US" dirty="0" smtClean="0"/>
          </a:p>
          <a:p>
            <a:endParaRPr lang="ar-EG" dirty="0" smtClean="0"/>
          </a:p>
          <a:p>
            <a:r>
              <a:rPr lang="ar-SA" dirty="0" smtClean="0"/>
              <a:t>ا</a:t>
            </a:r>
            <a:r>
              <a:rPr lang="ar-SA" b="1" dirty="0" smtClean="0">
                <a:solidFill>
                  <a:srgbClr val="FF0000"/>
                </a:solidFill>
              </a:rPr>
              <a:t>لمكتبة الافتراضية</a:t>
            </a:r>
            <a:r>
              <a:rPr lang="en-US" b="1" dirty="0" smtClean="0">
                <a:solidFill>
                  <a:srgbClr val="FF0000"/>
                </a:solidFill>
              </a:rPr>
              <a:t> Virtual Library :</a:t>
            </a:r>
            <a:r>
              <a:rPr lang="en-US" dirty="0" smtClean="0"/>
              <a:t/>
            </a:r>
            <a:br>
              <a:rPr lang="en-US" dirty="0" smtClean="0"/>
            </a:br>
            <a:r>
              <a:rPr lang="ar-SA" dirty="0" smtClean="0"/>
              <a:t>الحقيقة إن مصطلح المكتبة الافتراضية يعتبر من المصطلحات الحديثة جداً . وعلى الرغم من قلة التجارب وحداثتها وقلة ما كتب عنه ، إلا انه قريب جداً من مفهوم المكتبة الرقمية . فالفكرة من المكتبة الافتراضية هي أن تتم معالجة المعلومات وتخزينها واسترجاعها بالطرق الالكترونية الحديثة ، وهي أيضا تعتمد على مبدأ المشاركة والتعاون حيث يمكن للباحث الإفادة من المكتبة وزيارتها عن بعد ( دون الذهاب إليها ) والبحت عن المعلومات المرغوب فيها والإطلاع عليها وتصويرها والاستفادة من جميع مواد المكتبة في أي وقت ومن أي مكان في العالم ، وذلك عبر الإنترنت . </a:t>
            </a:r>
            <a:r>
              <a:rPr lang="en-US" dirty="0" smtClean="0"/>
              <a:t/>
            </a:r>
            <a:br>
              <a:rPr lang="en-US" dirty="0" smtClean="0"/>
            </a:br>
            <a:endParaRPr lang="ar-EG" dirty="0"/>
          </a:p>
        </p:txBody>
      </p:sp>
    </p:spTree>
  </p:cSld>
  <p:clrMapOvr>
    <a:masterClrMapping/>
  </p:clrMapOvr>
  <p:transition>
    <p:wheel/>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diamond(in)">
                                      <p:cBhvr>
                                        <p:cTn id="13" dur="2000"/>
                                        <p:tgtEl>
                                          <p:spTgt spid="2">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nodeType="click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diamond(in)">
                                      <p:cBhvr>
                                        <p:cTn id="18" dur="2000"/>
                                        <p:tgtEl>
                                          <p:spTgt spid="2">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Effect transition="in" filter="diamond(in)">
                                      <p:cBhvr>
                                        <p:cTn id="23"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57166"/>
            <a:ext cx="8229600" cy="1214446"/>
          </a:xfrm>
        </p:spPr>
        <p:txBody>
          <a:bodyPr/>
          <a:lstStyle/>
          <a:p>
            <a:r>
              <a:rPr lang="ar-EG" b="1" dirty="0" smtClean="0"/>
              <a:t>تعريف </a:t>
            </a:r>
            <a:r>
              <a:rPr lang="ar-SA" b="1" dirty="0" smtClean="0"/>
              <a:t>المكتبة الرقمية</a:t>
            </a:r>
            <a:r>
              <a:rPr lang="en-US" b="1" dirty="0" smtClean="0"/>
              <a:t> Digital Library : </a:t>
            </a:r>
            <a:endParaRPr lang="ar-EG" b="1" dirty="0"/>
          </a:p>
        </p:txBody>
      </p:sp>
      <p:sp>
        <p:nvSpPr>
          <p:cNvPr id="3" name="عنصر نائب للمحتوى 2"/>
          <p:cNvSpPr>
            <a:spLocks noGrp="1"/>
          </p:cNvSpPr>
          <p:nvPr>
            <p:ph idx="1"/>
          </p:nvPr>
        </p:nvSpPr>
        <p:spPr/>
        <p:txBody>
          <a:bodyPr/>
          <a:lstStyle/>
          <a:p>
            <a:pPr algn="just"/>
            <a:r>
              <a:rPr lang="ar-SA" dirty="0" smtClean="0"/>
              <a:t>ومن أبرز تعريفات المكتبة الرقمية ما قدمه مجلس المكتبات وموارد المعلومات " وهي عبارة عن مؤسسات توفر الموارد المعلوماتية التي تشمل الكادر المتخصص ، </a:t>
            </a:r>
            <a:r>
              <a:rPr lang="ar-SA" dirty="0" err="1" smtClean="0"/>
              <a:t>لإختيار</a:t>
            </a:r>
            <a:r>
              <a:rPr lang="ar-SA" dirty="0" smtClean="0"/>
              <a:t> وبناء المجموعات الرقمية ومعالجتها وتوزيعها وحفظها ، وضمان </a:t>
            </a:r>
            <a:r>
              <a:rPr lang="ar-SA" dirty="0" err="1" smtClean="0"/>
              <a:t>إستمراريتها</a:t>
            </a:r>
            <a:r>
              <a:rPr lang="ar-SA" dirty="0" smtClean="0"/>
              <a:t> </a:t>
            </a:r>
            <a:r>
              <a:rPr lang="ar-SA" dirty="0" err="1" smtClean="0"/>
              <a:t>وإنسيابها</a:t>
            </a:r>
            <a:r>
              <a:rPr lang="ar-SA" dirty="0" smtClean="0"/>
              <a:t> وتوفيرها بطريقة سهلة </a:t>
            </a:r>
            <a:r>
              <a:rPr lang="ar-SA" dirty="0" err="1" smtClean="0"/>
              <a:t>وإقتصادية</a:t>
            </a:r>
            <a:r>
              <a:rPr lang="ar-SA" dirty="0" smtClean="0"/>
              <a:t> لجمهور من المستفيدين " </a:t>
            </a:r>
            <a:endParaRPr lang="en-US" dirty="0" smtClean="0"/>
          </a:p>
          <a:p>
            <a:pPr algn="just"/>
            <a:r>
              <a:rPr lang="ar-SA" dirty="0" smtClean="0"/>
              <a:t> ويُعرف محمد فتحي عبد الهادي المكتبة الرقمية بأنها : " تلك المكتبة التي تقتني مصادر معلومات رقمية ، سواء المنتجة أصلاً </a:t>
            </a:r>
            <a:r>
              <a:rPr lang="ar-SA" dirty="0" err="1" smtClean="0"/>
              <a:t>فى</a:t>
            </a:r>
            <a:r>
              <a:rPr lang="ar-SA" dirty="0" smtClean="0"/>
              <a:t> شكل رقمي أو التي تم تحويلها </a:t>
            </a:r>
            <a:r>
              <a:rPr lang="ar-SA" dirty="0" err="1" smtClean="0"/>
              <a:t>الى</a:t>
            </a:r>
            <a:r>
              <a:rPr lang="ar-SA" dirty="0" smtClean="0"/>
              <a:t> الشكل الرقمي ، وتجري عمليات ضبطها </a:t>
            </a:r>
            <a:r>
              <a:rPr lang="ar-SA" dirty="0" err="1" smtClean="0"/>
              <a:t>بيليوجرافياً</a:t>
            </a:r>
            <a:r>
              <a:rPr lang="ar-SA" dirty="0" smtClean="0"/>
              <a:t> </a:t>
            </a:r>
            <a:r>
              <a:rPr lang="ar-SA" dirty="0" err="1" smtClean="0"/>
              <a:t>بإستخدام</a:t>
            </a:r>
            <a:r>
              <a:rPr lang="ar-SA" dirty="0" smtClean="0"/>
              <a:t> نظام آلي ، ويُتاح الولوج إليها عن طريق شبكة حواسيب سواء كانت محلية أو موسعة أو عبر شبكة الإنترنت"</a:t>
            </a:r>
            <a:r>
              <a:rPr lang="ar-SA" baseline="30000" dirty="0" smtClean="0"/>
              <a:t> </a:t>
            </a:r>
            <a:endParaRPr lang="en-US" dirty="0" smtClean="0"/>
          </a:p>
          <a:p>
            <a:endParaRPr lang="en-US" dirty="0" smtClean="0"/>
          </a:p>
          <a:p>
            <a:endParaRPr lang="ar-EG" dirty="0"/>
          </a:p>
        </p:txBody>
      </p:sp>
    </p:spTree>
  </p:cSld>
  <p:clrMapOvr>
    <a:masterClrMapping/>
  </p:clrMapOvr>
  <p:transition>
    <p:wheel/>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8" presetClass="entr" presetSubtype="16"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diamond(in)">
                                      <p:cBhvr>
                                        <p:cTn id="16" dur="2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8" presetClass="entr" presetSubtype="16"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diamond(in)">
                                      <p:cBhvr>
                                        <p:cTn id="21"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42910" y="1000108"/>
            <a:ext cx="8001056"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SA"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وترى </a:t>
            </a:r>
            <a:r>
              <a:rPr kumimoji="0" lang="ar-SA" sz="28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بروجمان</a:t>
            </a:r>
            <a:r>
              <a:rPr kumimoji="0" lang="ar-SA"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أن المكتبات الرقمية </a:t>
            </a:r>
            <a:r>
              <a:rPr kumimoji="0" lang="ar-SA" sz="28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هى</a:t>
            </a:r>
            <a:r>
              <a:rPr kumimoji="0" lang="ar-SA"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مجموعة من المصادر الإلكترونية والإمكانات الفنية ذات العلاقة بإنتاج المعلومات والبحث عنها واستخدامها وبذلك فإن المكتبات الرقمية </a:t>
            </a:r>
            <a:r>
              <a:rPr kumimoji="0" lang="ar-SA" sz="28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هى</a:t>
            </a:r>
            <a:r>
              <a:rPr kumimoji="0" lang="ar-SA"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إمتداد</a:t>
            </a:r>
            <a:r>
              <a:rPr kumimoji="0" lang="ar-SA"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ودعم لنظم خزن المعلومات واسترجاعها </a:t>
            </a:r>
            <a:r>
              <a:rPr kumimoji="0" lang="ar-SA" sz="28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التى</a:t>
            </a:r>
            <a:r>
              <a:rPr kumimoji="0" lang="ar-SA"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تدير المعلومات الرقمية بغض النظر عن الوعاء سواء كان نصياً أو </a:t>
            </a:r>
            <a:r>
              <a:rPr kumimoji="0" lang="ar-SA" sz="28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فى</a:t>
            </a:r>
            <a:r>
              <a:rPr kumimoji="0" lang="ar-SA"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شكل صور بنوعيها الثابت وغير الثابت وتكون متاحة على شبكة موزعة .</a:t>
            </a:r>
            <a:endParaRPr kumimoji="0" lang="ar-SA" sz="28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ar-SA" sz="28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وعلى أي حال ، فإن مما زاد من</a:t>
            </a:r>
            <a:r>
              <a:rPr kumimoji="0" lang="ar-SA" sz="2800" b="0" i="0" u="none" strike="noStrike" cap="none" normalizeH="0" baseline="0" dirty="0" smtClean="0">
                <a:ln>
                  <a:noFill/>
                </a:ln>
                <a:solidFill>
                  <a:srgbClr val="000000"/>
                </a:solidFill>
                <a:effectLst/>
                <a:latin typeface="Arial" pitchFamily="34" charset="0"/>
                <a:ea typeface="Times New Roman" pitchFamily="18" charset="0"/>
                <a:cs typeface="Simplified Arabic" pitchFamily="18" charset="-78"/>
              </a:rPr>
              <a:t> </a:t>
            </a:r>
            <a:r>
              <a:rPr kumimoji="0" lang="ar-SA" sz="28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غموض هذه المصطلحات وتداخلها هو أنها مصطلحات حديثة العهد في تخصص المكتبات</a:t>
            </a:r>
            <a:r>
              <a:rPr kumimoji="0" lang="ar-SA" sz="2800" b="0" i="0" u="none" strike="noStrike" cap="none" normalizeH="0" baseline="0" dirty="0" smtClean="0">
                <a:ln>
                  <a:noFill/>
                </a:ln>
                <a:solidFill>
                  <a:srgbClr val="000000"/>
                </a:solidFill>
                <a:effectLst/>
                <a:latin typeface="Arial" pitchFamily="34" charset="0"/>
                <a:ea typeface="Times New Roman" pitchFamily="18" charset="0"/>
                <a:cs typeface="Simplified Arabic" pitchFamily="18" charset="-78"/>
              </a:rPr>
              <a:t> </a:t>
            </a:r>
            <a:r>
              <a:rPr kumimoji="0" lang="ar-SA" sz="28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والمعلومات . ولعلنا من خلال المعادلة التالية يمكن نفرق أو نميز بين هذه المصطلحات</a:t>
            </a:r>
            <a:r>
              <a:rPr kumimoji="0" lang="ar-SA" sz="2800" b="0" i="0" u="none" strike="noStrike" cap="none" normalizeH="0" baseline="0" dirty="0" smtClean="0">
                <a:ln>
                  <a:noFill/>
                </a:ln>
                <a:solidFill>
                  <a:srgbClr val="000000"/>
                </a:solidFill>
                <a:effectLst/>
                <a:latin typeface="Arial" pitchFamily="34" charset="0"/>
                <a:ea typeface="Times New Roman" pitchFamily="18" charset="0"/>
                <a:cs typeface="Simplified Arabic" pitchFamily="18" charset="-78"/>
              </a:rPr>
              <a:t> </a:t>
            </a:r>
            <a:r>
              <a:rPr kumimoji="0" lang="ar-SA" sz="28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ولو من وجهة نظر مرحلية أو تاريخية : مكتبة تقليدية ثم مكتبة إلكترونية ( التي يمكن</a:t>
            </a:r>
            <a:r>
              <a:rPr kumimoji="0" lang="ar-SA" sz="2800" b="0" i="0" u="none" strike="noStrike" cap="none" normalizeH="0" baseline="0" dirty="0" smtClean="0">
                <a:ln>
                  <a:noFill/>
                </a:ln>
                <a:solidFill>
                  <a:srgbClr val="000000"/>
                </a:solidFill>
                <a:effectLst/>
                <a:latin typeface="Arial" pitchFamily="34" charset="0"/>
                <a:ea typeface="Times New Roman" pitchFamily="18" charset="0"/>
                <a:cs typeface="Simplified Arabic" pitchFamily="18" charset="-78"/>
              </a:rPr>
              <a:t> </a:t>
            </a:r>
            <a:r>
              <a:rPr kumimoji="0" lang="ar-SA" sz="28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أن يندرج تحتها المكتبة الافتراضية والمكتبة </a:t>
            </a:r>
            <a:r>
              <a:rPr kumimoji="0" lang="ar-SA" sz="2800" b="0" i="0" u="none" strike="noStrike" cap="none" normalizeH="0" baseline="0" dirty="0" err="1" smtClean="0">
                <a:ln>
                  <a:noFill/>
                </a:ln>
                <a:solidFill>
                  <a:srgbClr val="000000"/>
                </a:solidFill>
                <a:effectLst/>
                <a:latin typeface="Simplified Arabic" pitchFamily="18" charset="-78"/>
                <a:ea typeface="Times New Roman" pitchFamily="18" charset="0"/>
                <a:cs typeface="Simplified Arabic" pitchFamily="18" charset="-78"/>
              </a:rPr>
              <a:t>المهيبرة</a:t>
            </a:r>
            <a:r>
              <a:rPr kumimoji="0" lang="ar-SA" sz="28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 ثم أخيراً المكتبة</a:t>
            </a:r>
            <a:r>
              <a:rPr kumimoji="0" lang="ar-SA" sz="2800" b="0" i="0" u="none" strike="noStrike" cap="none" normalizeH="0" baseline="0" dirty="0" smtClean="0">
                <a:ln>
                  <a:noFill/>
                </a:ln>
                <a:solidFill>
                  <a:srgbClr val="000000"/>
                </a:solidFill>
                <a:effectLst/>
                <a:latin typeface="Arial" pitchFamily="34" charset="0"/>
                <a:ea typeface="Times New Roman" pitchFamily="18" charset="0"/>
                <a:cs typeface="Simplified Arabic" pitchFamily="18" charset="-78"/>
              </a:rPr>
              <a:t> </a:t>
            </a:r>
            <a:r>
              <a:rPr kumimoji="0" lang="ar-SA" sz="28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الرقمية.“</a:t>
            </a:r>
            <a:r>
              <a:rPr kumimoji="0" lang="en-US" sz="2800" b="0" i="0" u="none" strike="noStrike" cap="none" normalizeH="0" dirty="0" smtClean="0">
                <a:ln>
                  <a:noFill/>
                </a:ln>
                <a:solidFill>
                  <a:srgbClr val="000000"/>
                </a:solidFill>
                <a:effectLst/>
                <a:latin typeface="Simplified Arabic" pitchFamily="18" charset="-78"/>
                <a:ea typeface="Times New Roman" pitchFamily="18" charset="0"/>
                <a:cs typeface="Simplified Arabic" pitchFamily="18" charset="-78"/>
              </a:rPr>
              <a:t>                       </a:t>
            </a:r>
            <a:endParaRPr kumimoji="0" lang="ar-SA"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heel/>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25">
                                            <p:txEl>
                                              <p:pRg st="0" end="0"/>
                                            </p:txEl>
                                          </p:spTgt>
                                        </p:tgtEl>
                                        <p:attrNameLst>
                                          <p:attrName>style.visibility</p:attrName>
                                        </p:attrNameLst>
                                      </p:cBhvr>
                                      <p:to>
                                        <p:strVal val="visible"/>
                                      </p:to>
                                    </p:set>
                                    <p:animEffect transition="in" filter="blinds(horizontal)">
                                      <p:cBhvr>
                                        <p:cTn id="7" dur="1000"/>
                                        <p:tgtEl>
                                          <p:spTgt spid="10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25">
                                            <p:txEl>
                                              <p:pRg st="1" end="1"/>
                                            </p:txEl>
                                          </p:spTgt>
                                        </p:tgtEl>
                                        <p:attrNameLst>
                                          <p:attrName>style.visibility</p:attrName>
                                        </p:attrNameLst>
                                      </p:cBhvr>
                                      <p:to>
                                        <p:strVal val="visible"/>
                                      </p:to>
                                    </p:set>
                                    <p:animEffect transition="in" filter="blinds(horizontal)">
                                      <p:cBhvr>
                                        <p:cTn id="12" dur="1000"/>
                                        <p:tgtEl>
                                          <p:spTgt spid="102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4290"/>
            <a:ext cx="8229600" cy="1143008"/>
          </a:xfrm>
        </p:spPr>
        <p:txBody>
          <a:bodyPr>
            <a:normAutofit/>
          </a:bodyPr>
          <a:lstStyle/>
          <a:p>
            <a:pPr algn="ctr"/>
            <a:r>
              <a:rPr lang="ar-SA" sz="6000" b="1" dirty="0" smtClean="0"/>
              <a:t>مواصفات المكتبة الرقمية</a:t>
            </a:r>
            <a:endParaRPr lang="ar-EG" sz="6000" b="1" dirty="0"/>
          </a:p>
        </p:txBody>
      </p:sp>
      <p:sp>
        <p:nvSpPr>
          <p:cNvPr id="3" name="عنصر نائب للمحتوى 2"/>
          <p:cNvSpPr>
            <a:spLocks noGrp="1"/>
          </p:cNvSpPr>
          <p:nvPr>
            <p:ph idx="1"/>
          </p:nvPr>
        </p:nvSpPr>
        <p:spPr>
          <a:xfrm>
            <a:off x="457200" y="1214422"/>
            <a:ext cx="8258204" cy="5429288"/>
          </a:xfrm>
        </p:spPr>
        <p:txBody>
          <a:bodyPr>
            <a:normAutofit fontScale="92500" lnSpcReduction="20000"/>
          </a:bodyPr>
          <a:lstStyle/>
          <a:p>
            <a:r>
              <a:rPr lang="ar-SA" dirty="0" smtClean="0"/>
              <a:t>المكتبات الرقمية</a:t>
            </a:r>
            <a:r>
              <a:rPr lang="en-US" dirty="0" smtClean="0"/>
              <a:t> D.L. </a:t>
            </a:r>
            <a:r>
              <a:rPr lang="ar-SA" dirty="0" smtClean="0"/>
              <a:t>هي الوجه الرقمي</a:t>
            </a:r>
            <a:r>
              <a:rPr lang="en-US" dirty="0" smtClean="0"/>
              <a:t> Digital face </a:t>
            </a:r>
            <a:r>
              <a:rPr lang="ar-SA" dirty="0" smtClean="0"/>
              <a:t>للمكتبة التقليدية والتي تضم مجاميع رقمية بالإضافة إلى المجاميع التقليدية ، وتضم كذلك مجاميع إعلامية أخرى ثابتة . فهي تضم مصادر إلكترونية وأخرى مطبوعة</a:t>
            </a:r>
            <a:r>
              <a:rPr lang="en-US" dirty="0" smtClean="0"/>
              <a:t>.</a:t>
            </a:r>
          </a:p>
          <a:p>
            <a:r>
              <a:rPr lang="ar-SA" dirty="0" smtClean="0"/>
              <a:t>المكتبات الرقمية</a:t>
            </a:r>
            <a:r>
              <a:rPr lang="en-US" dirty="0" smtClean="0"/>
              <a:t> D.L. </a:t>
            </a:r>
            <a:r>
              <a:rPr lang="ar-SA" dirty="0" smtClean="0"/>
              <a:t>تضم مواد رقمية أخرى تتواجد خارج الحدود الإدارية التي تعنى </a:t>
            </a:r>
            <a:r>
              <a:rPr lang="ar-SA" dirty="0" err="1" smtClean="0"/>
              <a:t>بها</a:t>
            </a:r>
            <a:r>
              <a:rPr lang="ar-SA" dirty="0" smtClean="0"/>
              <a:t> المكتبة الرقمية</a:t>
            </a:r>
            <a:r>
              <a:rPr lang="en-US" dirty="0" smtClean="0"/>
              <a:t> </a:t>
            </a:r>
          </a:p>
          <a:p>
            <a:r>
              <a:rPr lang="ar-SA" dirty="0" smtClean="0"/>
              <a:t>المكتبات الرقمية تضم كل الإجراءات والخدمات التي تشكل العمود الفقري لأنظمة المكتبات ، ومع ذلك فإنّ هذه الإجراءات التقليدية لا بد أن يعاد النظر فيها وتصعيدها ضمن مفهوم المكتبات الرقمية لإسعاف متطلبات المواد الرقمية</a:t>
            </a:r>
            <a:r>
              <a:rPr lang="en-US" dirty="0" smtClean="0"/>
              <a:t> Digital media </a:t>
            </a:r>
            <a:r>
              <a:rPr lang="ar-SA" dirty="0" smtClean="0"/>
              <a:t>والمواد التقليدية الثابتة</a:t>
            </a:r>
            <a:r>
              <a:rPr lang="en-US" dirty="0" smtClean="0"/>
              <a:t> Fixed media .</a:t>
            </a:r>
          </a:p>
          <a:p>
            <a:r>
              <a:rPr lang="ar-SA" dirty="0" smtClean="0"/>
              <a:t>المكتبات الرقمية تقدم منظوراً عاما متناسقاً لكل المعلومات التي تحتوي عليها المكتبة بصرف النظر عن شكلها وتصميمها</a:t>
            </a:r>
            <a:r>
              <a:rPr lang="en-US" dirty="0" smtClean="0"/>
              <a:t> .</a:t>
            </a:r>
            <a:endParaRPr lang="ar-EG" dirty="0" smtClean="0"/>
          </a:p>
          <a:p>
            <a:r>
              <a:rPr lang="ar-SA" dirty="0" smtClean="0"/>
              <a:t>المكتبات الرقمية سوف تخدم مجموعة محدودة أو تابعة لها من المستفيدين كما تفعل المكتبات التقليدية في الوقت الحاضر بالرغم من أن هذه المجموعة قد تنتشر وتتداخل بشكل واسع</a:t>
            </a:r>
            <a:r>
              <a:rPr lang="en-US" dirty="0" smtClean="0"/>
              <a:t> </a:t>
            </a:r>
          </a:p>
          <a:p>
            <a:r>
              <a:rPr lang="ar-SA" dirty="0" smtClean="0"/>
              <a:t>يتطلب من المكتبات الرقمية الجمع بين مهارات مكتبية ومهارات أخصائيي الحاسوب .</a:t>
            </a:r>
            <a:r>
              <a:rPr lang="en-US" dirty="0" smtClean="0"/>
              <a:t> </a:t>
            </a:r>
            <a:r>
              <a:rPr lang="ar-SA" dirty="0" smtClean="0"/>
              <a:t> </a:t>
            </a:r>
            <a:endParaRPr lang="en-US" dirty="0" smtClean="0"/>
          </a:p>
          <a:p>
            <a:endParaRPr lang="ar-EG" dirty="0"/>
          </a:p>
        </p:txBody>
      </p:sp>
    </p:spTree>
  </p:cSld>
  <p:clrMapOvr>
    <a:masterClrMapping/>
  </p:clrMapOvr>
  <p:transition>
    <p:wheel/>
    <p:sndAc>
      <p:stSnd>
        <p:snd r:embed="rId2" name="camera.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0" fill="hold"/>
                                        <p:tgtEl>
                                          <p:spTgt spid="2"/>
                                        </p:tgtEl>
                                        <p:attrNameLst>
                                          <p:attrName>ppt_w</p:attrName>
                                        </p:attrNameLst>
                                      </p:cBhvr>
                                      <p:tavLst>
                                        <p:tav tm="0" fmla="#ppt_w*sin(2.5*pi*$)">
                                          <p:val>
                                            <p:fltVal val="0"/>
                                          </p:val>
                                        </p:tav>
                                        <p:tav tm="100000">
                                          <p:val>
                                            <p:fltVal val="1"/>
                                          </p:val>
                                        </p:tav>
                                      </p:tavLst>
                                    </p:anim>
                                    <p:anim calcmode="lin" valueType="num">
                                      <p:cBhvr>
                                        <p:cTn id="8" dur="5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80">
                                          <p:stCondLst>
                                            <p:cond delay="0"/>
                                          </p:stCondLst>
                                        </p:cTn>
                                        <p:tgtEl>
                                          <p:spTgt spid="3">
                                            <p:txEl>
                                              <p:pRg st="0" end="0"/>
                                            </p:txEl>
                                          </p:spTgt>
                                        </p:tgtEl>
                                      </p:cBhvr>
                                    </p:animEffect>
                                    <p:anim calcmode="lin" valueType="num">
                                      <p:cBhvr>
                                        <p:cTn id="14"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3">
                                            <p:txEl>
                                              <p:pRg st="0" end="0"/>
                                            </p:txEl>
                                          </p:spTgt>
                                        </p:tgtEl>
                                      </p:cBhvr>
                                      <p:to x="100000" y="60000"/>
                                    </p:animScale>
                                    <p:animScale>
                                      <p:cBhvr>
                                        <p:cTn id="20" dur="166" decel="50000">
                                          <p:stCondLst>
                                            <p:cond delay="676"/>
                                          </p:stCondLst>
                                        </p:cTn>
                                        <p:tgtEl>
                                          <p:spTgt spid="3">
                                            <p:txEl>
                                              <p:pRg st="0" end="0"/>
                                            </p:txEl>
                                          </p:spTgt>
                                        </p:tgtEl>
                                      </p:cBhvr>
                                      <p:to x="100000" y="100000"/>
                                    </p:animScale>
                                    <p:animScale>
                                      <p:cBhvr>
                                        <p:cTn id="21" dur="26">
                                          <p:stCondLst>
                                            <p:cond delay="1312"/>
                                          </p:stCondLst>
                                        </p:cTn>
                                        <p:tgtEl>
                                          <p:spTgt spid="3">
                                            <p:txEl>
                                              <p:pRg st="0" end="0"/>
                                            </p:txEl>
                                          </p:spTgt>
                                        </p:tgtEl>
                                      </p:cBhvr>
                                      <p:to x="100000" y="80000"/>
                                    </p:animScale>
                                    <p:animScale>
                                      <p:cBhvr>
                                        <p:cTn id="22" dur="166" decel="50000">
                                          <p:stCondLst>
                                            <p:cond delay="1338"/>
                                          </p:stCondLst>
                                        </p:cTn>
                                        <p:tgtEl>
                                          <p:spTgt spid="3">
                                            <p:txEl>
                                              <p:pRg st="0" end="0"/>
                                            </p:txEl>
                                          </p:spTgt>
                                        </p:tgtEl>
                                      </p:cBhvr>
                                      <p:to x="100000" y="100000"/>
                                    </p:animScale>
                                    <p:animScale>
                                      <p:cBhvr>
                                        <p:cTn id="23" dur="26">
                                          <p:stCondLst>
                                            <p:cond delay="1642"/>
                                          </p:stCondLst>
                                        </p:cTn>
                                        <p:tgtEl>
                                          <p:spTgt spid="3">
                                            <p:txEl>
                                              <p:pRg st="0" end="0"/>
                                            </p:txEl>
                                          </p:spTgt>
                                        </p:tgtEl>
                                      </p:cBhvr>
                                      <p:to x="100000" y="90000"/>
                                    </p:animScale>
                                    <p:animScale>
                                      <p:cBhvr>
                                        <p:cTn id="24" dur="166" decel="50000">
                                          <p:stCondLst>
                                            <p:cond delay="1668"/>
                                          </p:stCondLst>
                                        </p:cTn>
                                        <p:tgtEl>
                                          <p:spTgt spid="3">
                                            <p:txEl>
                                              <p:pRg st="0" end="0"/>
                                            </p:txEl>
                                          </p:spTgt>
                                        </p:tgtEl>
                                      </p:cBhvr>
                                      <p:to x="100000" y="100000"/>
                                    </p:animScale>
                                    <p:animScale>
                                      <p:cBhvr>
                                        <p:cTn id="25" dur="26">
                                          <p:stCondLst>
                                            <p:cond delay="1808"/>
                                          </p:stCondLst>
                                        </p:cTn>
                                        <p:tgtEl>
                                          <p:spTgt spid="3">
                                            <p:txEl>
                                              <p:pRg st="0" end="0"/>
                                            </p:txEl>
                                          </p:spTgt>
                                        </p:tgtEl>
                                      </p:cBhvr>
                                      <p:to x="100000" y="95000"/>
                                    </p:animScale>
                                    <p:animScale>
                                      <p:cBhvr>
                                        <p:cTn id="26" dur="166" decel="50000">
                                          <p:stCondLst>
                                            <p:cond delay="1834"/>
                                          </p:stCondLst>
                                        </p:cTn>
                                        <p:tgtEl>
                                          <p:spTgt spid="3">
                                            <p:txEl>
                                              <p:pRg st="0" end="0"/>
                                            </p:txEl>
                                          </p:spTgt>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Effect transition="in" filter="wipe(down)">
                                      <p:cBhvr>
                                        <p:cTn id="31" dur="580">
                                          <p:stCondLst>
                                            <p:cond delay="0"/>
                                          </p:stCondLst>
                                        </p:cTn>
                                        <p:tgtEl>
                                          <p:spTgt spid="3">
                                            <p:txEl>
                                              <p:pRg st="1" end="1"/>
                                            </p:txEl>
                                          </p:spTgt>
                                        </p:tgtEl>
                                      </p:cBhvr>
                                    </p:animEffect>
                                    <p:anim calcmode="lin" valueType="num">
                                      <p:cBhvr>
                                        <p:cTn id="32"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3">
                                            <p:txEl>
                                              <p:pRg st="1" end="1"/>
                                            </p:txEl>
                                          </p:spTgt>
                                        </p:tgtEl>
                                      </p:cBhvr>
                                      <p:to x="100000" y="60000"/>
                                    </p:animScale>
                                    <p:animScale>
                                      <p:cBhvr>
                                        <p:cTn id="38" dur="166" decel="50000">
                                          <p:stCondLst>
                                            <p:cond delay="676"/>
                                          </p:stCondLst>
                                        </p:cTn>
                                        <p:tgtEl>
                                          <p:spTgt spid="3">
                                            <p:txEl>
                                              <p:pRg st="1" end="1"/>
                                            </p:txEl>
                                          </p:spTgt>
                                        </p:tgtEl>
                                      </p:cBhvr>
                                      <p:to x="100000" y="100000"/>
                                    </p:animScale>
                                    <p:animScale>
                                      <p:cBhvr>
                                        <p:cTn id="39" dur="26">
                                          <p:stCondLst>
                                            <p:cond delay="1312"/>
                                          </p:stCondLst>
                                        </p:cTn>
                                        <p:tgtEl>
                                          <p:spTgt spid="3">
                                            <p:txEl>
                                              <p:pRg st="1" end="1"/>
                                            </p:txEl>
                                          </p:spTgt>
                                        </p:tgtEl>
                                      </p:cBhvr>
                                      <p:to x="100000" y="80000"/>
                                    </p:animScale>
                                    <p:animScale>
                                      <p:cBhvr>
                                        <p:cTn id="40" dur="166" decel="50000">
                                          <p:stCondLst>
                                            <p:cond delay="1338"/>
                                          </p:stCondLst>
                                        </p:cTn>
                                        <p:tgtEl>
                                          <p:spTgt spid="3">
                                            <p:txEl>
                                              <p:pRg st="1" end="1"/>
                                            </p:txEl>
                                          </p:spTgt>
                                        </p:tgtEl>
                                      </p:cBhvr>
                                      <p:to x="100000" y="100000"/>
                                    </p:animScale>
                                    <p:animScale>
                                      <p:cBhvr>
                                        <p:cTn id="41" dur="26">
                                          <p:stCondLst>
                                            <p:cond delay="1642"/>
                                          </p:stCondLst>
                                        </p:cTn>
                                        <p:tgtEl>
                                          <p:spTgt spid="3">
                                            <p:txEl>
                                              <p:pRg st="1" end="1"/>
                                            </p:txEl>
                                          </p:spTgt>
                                        </p:tgtEl>
                                      </p:cBhvr>
                                      <p:to x="100000" y="90000"/>
                                    </p:animScale>
                                    <p:animScale>
                                      <p:cBhvr>
                                        <p:cTn id="42" dur="166" decel="50000">
                                          <p:stCondLst>
                                            <p:cond delay="1668"/>
                                          </p:stCondLst>
                                        </p:cTn>
                                        <p:tgtEl>
                                          <p:spTgt spid="3">
                                            <p:txEl>
                                              <p:pRg st="1" end="1"/>
                                            </p:txEl>
                                          </p:spTgt>
                                        </p:tgtEl>
                                      </p:cBhvr>
                                      <p:to x="100000" y="100000"/>
                                    </p:animScale>
                                    <p:animScale>
                                      <p:cBhvr>
                                        <p:cTn id="43" dur="26">
                                          <p:stCondLst>
                                            <p:cond delay="1808"/>
                                          </p:stCondLst>
                                        </p:cTn>
                                        <p:tgtEl>
                                          <p:spTgt spid="3">
                                            <p:txEl>
                                              <p:pRg st="1" end="1"/>
                                            </p:txEl>
                                          </p:spTgt>
                                        </p:tgtEl>
                                      </p:cBhvr>
                                      <p:to x="100000" y="95000"/>
                                    </p:animScale>
                                    <p:animScale>
                                      <p:cBhvr>
                                        <p:cTn id="44" dur="166" decel="50000">
                                          <p:stCondLst>
                                            <p:cond delay="1834"/>
                                          </p:stCondLst>
                                        </p:cTn>
                                        <p:tgtEl>
                                          <p:spTgt spid="3">
                                            <p:txEl>
                                              <p:pRg st="1" end="1"/>
                                            </p:txEl>
                                          </p:spTgt>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nodeType="clickEffect">
                                  <p:stCondLst>
                                    <p:cond delay="0"/>
                                  </p:stCondLst>
                                  <p:childTnLst>
                                    <p:set>
                                      <p:cBhvr>
                                        <p:cTn id="48" dur="1" fill="hold">
                                          <p:stCondLst>
                                            <p:cond delay="0"/>
                                          </p:stCondLst>
                                        </p:cTn>
                                        <p:tgtEl>
                                          <p:spTgt spid="3">
                                            <p:txEl>
                                              <p:pRg st="2" end="2"/>
                                            </p:txEl>
                                          </p:spTgt>
                                        </p:tgtEl>
                                        <p:attrNameLst>
                                          <p:attrName>style.visibility</p:attrName>
                                        </p:attrNameLst>
                                      </p:cBhvr>
                                      <p:to>
                                        <p:strVal val="visible"/>
                                      </p:to>
                                    </p:set>
                                    <p:animEffect transition="in" filter="wipe(down)">
                                      <p:cBhvr>
                                        <p:cTn id="49" dur="580">
                                          <p:stCondLst>
                                            <p:cond delay="0"/>
                                          </p:stCondLst>
                                        </p:cTn>
                                        <p:tgtEl>
                                          <p:spTgt spid="3">
                                            <p:txEl>
                                              <p:pRg st="2" end="2"/>
                                            </p:txEl>
                                          </p:spTgt>
                                        </p:tgtEl>
                                      </p:cBhvr>
                                    </p:animEffect>
                                    <p:anim calcmode="lin" valueType="num">
                                      <p:cBhvr>
                                        <p:cTn id="5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3">
                                            <p:txEl>
                                              <p:pRg st="2" end="2"/>
                                            </p:txEl>
                                          </p:spTgt>
                                        </p:tgtEl>
                                      </p:cBhvr>
                                      <p:to x="100000" y="60000"/>
                                    </p:animScale>
                                    <p:animScale>
                                      <p:cBhvr>
                                        <p:cTn id="56" dur="166" decel="50000">
                                          <p:stCondLst>
                                            <p:cond delay="676"/>
                                          </p:stCondLst>
                                        </p:cTn>
                                        <p:tgtEl>
                                          <p:spTgt spid="3">
                                            <p:txEl>
                                              <p:pRg st="2" end="2"/>
                                            </p:txEl>
                                          </p:spTgt>
                                        </p:tgtEl>
                                      </p:cBhvr>
                                      <p:to x="100000" y="100000"/>
                                    </p:animScale>
                                    <p:animScale>
                                      <p:cBhvr>
                                        <p:cTn id="57" dur="26">
                                          <p:stCondLst>
                                            <p:cond delay="1312"/>
                                          </p:stCondLst>
                                        </p:cTn>
                                        <p:tgtEl>
                                          <p:spTgt spid="3">
                                            <p:txEl>
                                              <p:pRg st="2" end="2"/>
                                            </p:txEl>
                                          </p:spTgt>
                                        </p:tgtEl>
                                      </p:cBhvr>
                                      <p:to x="100000" y="80000"/>
                                    </p:animScale>
                                    <p:animScale>
                                      <p:cBhvr>
                                        <p:cTn id="58" dur="166" decel="50000">
                                          <p:stCondLst>
                                            <p:cond delay="1338"/>
                                          </p:stCondLst>
                                        </p:cTn>
                                        <p:tgtEl>
                                          <p:spTgt spid="3">
                                            <p:txEl>
                                              <p:pRg st="2" end="2"/>
                                            </p:txEl>
                                          </p:spTgt>
                                        </p:tgtEl>
                                      </p:cBhvr>
                                      <p:to x="100000" y="100000"/>
                                    </p:animScale>
                                    <p:animScale>
                                      <p:cBhvr>
                                        <p:cTn id="59" dur="26">
                                          <p:stCondLst>
                                            <p:cond delay="1642"/>
                                          </p:stCondLst>
                                        </p:cTn>
                                        <p:tgtEl>
                                          <p:spTgt spid="3">
                                            <p:txEl>
                                              <p:pRg st="2" end="2"/>
                                            </p:txEl>
                                          </p:spTgt>
                                        </p:tgtEl>
                                      </p:cBhvr>
                                      <p:to x="100000" y="90000"/>
                                    </p:animScale>
                                    <p:animScale>
                                      <p:cBhvr>
                                        <p:cTn id="60" dur="166" decel="50000">
                                          <p:stCondLst>
                                            <p:cond delay="1668"/>
                                          </p:stCondLst>
                                        </p:cTn>
                                        <p:tgtEl>
                                          <p:spTgt spid="3">
                                            <p:txEl>
                                              <p:pRg st="2" end="2"/>
                                            </p:txEl>
                                          </p:spTgt>
                                        </p:tgtEl>
                                      </p:cBhvr>
                                      <p:to x="100000" y="100000"/>
                                    </p:animScale>
                                    <p:animScale>
                                      <p:cBhvr>
                                        <p:cTn id="61" dur="26">
                                          <p:stCondLst>
                                            <p:cond delay="1808"/>
                                          </p:stCondLst>
                                        </p:cTn>
                                        <p:tgtEl>
                                          <p:spTgt spid="3">
                                            <p:txEl>
                                              <p:pRg st="2" end="2"/>
                                            </p:txEl>
                                          </p:spTgt>
                                        </p:tgtEl>
                                      </p:cBhvr>
                                      <p:to x="100000" y="95000"/>
                                    </p:animScale>
                                    <p:animScale>
                                      <p:cBhvr>
                                        <p:cTn id="62" dur="166" decel="50000">
                                          <p:stCondLst>
                                            <p:cond delay="1834"/>
                                          </p:stCondLst>
                                        </p:cTn>
                                        <p:tgtEl>
                                          <p:spTgt spid="3">
                                            <p:txEl>
                                              <p:pRg st="2" end="2"/>
                                            </p:txEl>
                                          </p:spTgt>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26" presetClass="entr" presetSubtype="0" fill="hold" nodeType="clickEffect">
                                  <p:stCondLst>
                                    <p:cond delay="0"/>
                                  </p:stCondLst>
                                  <p:childTnLst>
                                    <p:set>
                                      <p:cBhvr>
                                        <p:cTn id="66" dur="1" fill="hold">
                                          <p:stCondLst>
                                            <p:cond delay="0"/>
                                          </p:stCondLst>
                                        </p:cTn>
                                        <p:tgtEl>
                                          <p:spTgt spid="3">
                                            <p:txEl>
                                              <p:pRg st="3" end="3"/>
                                            </p:txEl>
                                          </p:spTgt>
                                        </p:tgtEl>
                                        <p:attrNameLst>
                                          <p:attrName>style.visibility</p:attrName>
                                        </p:attrNameLst>
                                      </p:cBhvr>
                                      <p:to>
                                        <p:strVal val="visible"/>
                                      </p:to>
                                    </p:set>
                                    <p:animEffect transition="in" filter="wipe(down)">
                                      <p:cBhvr>
                                        <p:cTn id="67" dur="580">
                                          <p:stCondLst>
                                            <p:cond delay="0"/>
                                          </p:stCondLst>
                                        </p:cTn>
                                        <p:tgtEl>
                                          <p:spTgt spid="3">
                                            <p:txEl>
                                              <p:pRg st="3" end="3"/>
                                            </p:txEl>
                                          </p:spTgt>
                                        </p:tgtEl>
                                      </p:cBhvr>
                                    </p:animEffect>
                                    <p:anim calcmode="lin" valueType="num">
                                      <p:cBhvr>
                                        <p:cTn id="68"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3" dur="26">
                                          <p:stCondLst>
                                            <p:cond delay="650"/>
                                          </p:stCondLst>
                                        </p:cTn>
                                        <p:tgtEl>
                                          <p:spTgt spid="3">
                                            <p:txEl>
                                              <p:pRg st="3" end="3"/>
                                            </p:txEl>
                                          </p:spTgt>
                                        </p:tgtEl>
                                      </p:cBhvr>
                                      <p:to x="100000" y="60000"/>
                                    </p:animScale>
                                    <p:animScale>
                                      <p:cBhvr>
                                        <p:cTn id="74" dur="166" decel="50000">
                                          <p:stCondLst>
                                            <p:cond delay="676"/>
                                          </p:stCondLst>
                                        </p:cTn>
                                        <p:tgtEl>
                                          <p:spTgt spid="3">
                                            <p:txEl>
                                              <p:pRg st="3" end="3"/>
                                            </p:txEl>
                                          </p:spTgt>
                                        </p:tgtEl>
                                      </p:cBhvr>
                                      <p:to x="100000" y="100000"/>
                                    </p:animScale>
                                    <p:animScale>
                                      <p:cBhvr>
                                        <p:cTn id="75" dur="26">
                                          <p:stCondLst>
                                            <p:cond delay="1312"/>
                                          </p:stCondLst>
                                        </p:cTn>
                                        <p:tgtEl>
                                          <p:spTgt spid="3">
                                            <p:txEl>
                                              <p:pRg st="3" end="3"/>
                                            </p:txEl>
                                          </p:spTgt>
                                        </p:tgtEl>
                                      </p:cBhvr>
                                      <p:to x="100000" y="80000"/>
                                    </p:animScale>
                                    <p:animScale>
                                      <p:cBhvr>
                                        <p:cTn id="76" dur="166" decel="50000">
                                          <p:stCondLst>
                                            <p:cond delay="1338"/>
                                          </p:stCondLst>
                                        </p:cTn>
                                        <p:tgtEl>
                                          <p:spTgt spid="3">
                                            <p:txEl>
                                              <p:pRg st="3" end="3"/>
                                            </p:txEl>
                                          </p:spTgt>
                                        </p:tgtEl>
                                      </p:cBhvr>
                                      <p:to x="100000" y="100000"/>
                                    </p:animScale>
                                    <p:animScale>
                                      <p:cBhvr>
                                        <p:cTn id="77" dur="26">
                                          <p:stCondLst>
                                            <p:cond delay="1642"/>
                                          </p:stCondLst>
                                        </p:cTn>
                                        <p:tgtEl>
                                          <p:spTgt spid="3">
                                            <p:txEl>
                                              <p:pRg st="3" end="3"/>
                                            </p:txEl>
                                          </p:spTgt>
                                        </p:tgtEl>
                                      </p:cBhvr>
                                      <p:to x="100000" y="90000"/>
                                    </p:animScale>
                                    <p:animScale>
                                      <p:cBhvr>
                                        <p:cTn id="78" dur="166" decel="50000">
                                          <p:stCondLst>
                                            <p:cond delay="1668"/>
                                          </p:stCondLst>
                                        </p:cTn>
                                        <p:tgtEl>
                                          <p:spTgt spid="3">
                                            <p:txEl>
                                              <p:pRg st="3" end="3"/>
                                            </p:txEl>
                                          </p:spTgt>
                                        </p:tgtEl>
                                      </p:cBhvr>
                                      <p:to x="100000" y="100000"/>
                                    </p:animScale>
                                    <p:animScale>
                                      <p:cBhvr>
                                        <p:cTn id="79" dur="26">
                                          <p:stCondLst>
                                            <p:cond delay="1808"/>
                                          </p:stCondLst>
                                        </p:cTn>
                                        <p:tgtEl>
                                          <p:spTgt spid="3">
                                            <p:txEl>
                                              <p:pRg st="3" end="3"/>
                                            </p:txEl>
                                          </p:spTgt>
                                        </p:tgtEl>
                                      </p:cBhvr>
                                      <p:to x="100000" y="95000"/>
                                    </p:animScale>
                                    <p:animScale>
                                      <p:cBhvr>
                                        <p:cTn id="80" dur="166" decel="50000">
                                          <p:stCondLst>
                                            <p:cond delay="1834"/>
                                          </p:stCondLst>
                                        </p:cTn>
                                        <p:tgtEl>
                                          <p:spTgt spid="3">
                                            <p:txEl>
                                              <p:pRg st="3" end="3"/>
                                            </p:txEl>
                                          </p:spTgt>
                                        </p:tgtEl>
                                      </p:cBhvr>
                                      <p:to x="100000" y="100000"/>
                                    </p:animScale>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nodeType="clickEffect">
                                  <p:stCondLst>
                                    <p:cond delay="0"/>
                                  </p:stCondLst>
                                  <p:childTnLst>
                                    <p:set>
                                      <p:cBhvr>
                                        <p:cTn id="84" dur="1" fill="hold">
                                          <p:stCondLst>
                                            <p:cond delay="0"/>
                                          </p:stCondLst>
                                        </p:cTn>
                                        <p:tgtEl>
                                          <p:spTgt spid="3">
                                            <p:txEl>
                                              <p:pRg st="4" end="4"/>
                                            </p:txEl>
                                          </p:spTgt>
                                        </p:tgtEl>
                                        <p:attrNameLst>
                                          <p:attrName>style.visibility</p:attrName>
                                        </p:attrNameLst>
                                      </p:cBhvr>
                                      <p:to>
                                        <p:strVal val="visible"/>
                                      </p:to>
                                    </p:set>
                                    <p:animEffect transition="in" filter="wipe(down)">
                                      <p:cBhvr>
                                        <p:cTn id="85" dur="580">
                                          <p:stCondLst>
                                            <p:cond delay="0"/>
                                          </p:stCondLst>
                                        </p:cTn>
                                        <p:tgtEl>
                                          <p:spTgt spid="3">
                                            <p:txEl>
                                              <p:pRg st="4" end="4"/>
                                            </p:txEl>
                                          </p:spTgt>
                                        </p:tgtEl>
                                      </p:cBhvr>
                                    </p:animEffect>
                                    <p:anim calcmode="lin" valueType="num">
                                      <p:cBhvr>
                                        <p:cTn id="86"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91" dur="26">
                                          <p:stCondLst>
                                            <p:cond delay="650"/>
                                          </p:stCondLst>
                                        </p:cTn>
                                        <p:tgtEl>
                                          <p:spTgt spid="3">
                                            <p:txEl>
                                              <p:pRg st="4" end="4"/>
                                            </p:txEl>
                                          </p:spTgt>
                                        </p:tgtEl>
                                      </p:cBhvr>
                                      <p:to x="100000" y="60000"/>
                                    </p:animScale>
                                    <p:animScale>
                                      <p:cBhvr>
                                        <p:cTn id="92" dur="166" decel="50000">
                                          <p:stCondLst>
                                            <p:cond delay="676"/>
                                          </p:stCondLst>
                                        </p:cTn>
                                        <p:tgtEl>
                                          <p:spTgt spid="3">
                                            <p:txEl>
                                              <p:pRg st="4" end="4"/>
                                            </p:txEl>
                                          </p:spTgt>
                                        </p:tgtEl>
                                      </p:cBhvr>
                                      <p:to x="100000" y="100000"/>
                                    </p:animScale>
                                    <p:animScale>
                                      <p:cBhvr>
                                        <p:cTn id="93" dur="26">
                                          <p:stCondLst>
                                            <p:cond delay="1312"/>
                                          </p:stCondLst>
                                        </p:cTn>
                                        <p:tgtEl>
                                          <p:spTgt spid="3">
                                            <p:txEl>
                                              <p:pRg st="4" end="4"/>
                                            </p:txEl>
                                          </p:spTgt>
                                        </p:tgtEl>
                                      </p:cBhvr>
                                      <p:to x="100000" y="80000"/>
                                    </p:animScale>
                                    <p:animScale>
                                      <p:cBhvr>
                                        <p:cTn id="94" dur="166" decel="50000">
                                          <p:stCondLst>
                                            <p:cond delay="1338"/>
                                          </p:stCondLst>
                                        </p:cTn>
                                        <p:tgtEl>
                                          <p:spTgt spid="3">
                                            <p:txEl>
                                              <p:pRg st="4" end="4"/>
                                            </p:txEl>
                                          </p:spTgt>
                                        </p:tgtEl>
                                      </p:cBhvr>
                                      <p:to x="100000" y="100000"/>
                                    </p:animScale>
                                    <p:animScale>
                                      <p:cBhvr>
                                        <p:cTn id="95" dur="26">
                                          <p:stCondLst>
                                            <p:cond delay="1642"/>
                                          </p:stCondLst>
                                        </p:cTn>
                                        <p:tgtEl>
                                          <p:spTgt spid="3">
                                            <p:txEl>
                                              <p:pRg st="4" end="4"/>
                                            </p:txEl>
                                          </p:spTgt>
                                        </p:tgtEl>
                                      </p:cBhvr>
                                      <p:to x="100000" y="90000"/>
                                    </p:animScale>
                                    <p:animScale>
                                      <p:cBhvr>
                                        <p:cTn id="96" dur="166" decel="50000">
                                          <p:stCondLst>
                                            <p:cond delay="1668"/>
                                          </p:stCondLst>
                                        </p:cTn>
                                        <p:tgtEl>
                                          <p:spTgt spid="3">
                                            <p:txEl>
                                              <p:pRg st="4" end="4"/>
                                            </p:txEl>
                                          </p:spTgt>
                                        </p:tgtEl>
                                      </p:cBhvr>
                                      <p:to x="100000" y="100000"/>
                                    </p:animScale>
                                    <p:animScale>
                                      <p:cBhvr>
                                        <p:cTn id="97" dur="26">
                                          <p:stCondLst>
                                            <p:cond delay="1808"/>
                                          </p:stCondLst>
                                        </p:cTn>
                                        <p:tgtEl>
                                          <p:spTgt spid="3">
                                            <p:txEl>
                                              <p:pRg st="4" end="4"/>
                                            </p:txEl>
                                          </p:spTgt>
                                        </p:tgtEl>
                                      </p:cBhvr>
                                      <p:to x="100000" y="95000"/>
                                    </p:animScale>
                                    <p:animScale>
                                      <p:cBhvr>
                                        <p:cTn id="98" dur="166" decel="50000">
                                          <p:stCondLst>
                                            <p:cond delay="1834"/>
                                          </p:stCondLst>
                                        </p:cTn>
                                        <p:tgtEl>
                                          <p:spTgt spid="3">
                                            <p:txEl>
                                              <p:pRg st="4" end="4"/>
                                            </p:txEl>
                                          </p:spTgt>
                                        </p:tgtEl>
                                      </p:cBhvr>
                                      <p:to x="100000" y="100000"/>
                                    </p:animScale>
                                  </p:childTnLst>
                                </p:cTn>
                              </p:par>
                            </p:childTnLst>
                          </p:cTn>
                        </p:par>
                      </p:childTnLst>
                    </p:cTn>
                  </p:par>
                  <p:par>
                    <p:cTn id="99" fill="hold">
                      <p:stCondLst>
                        <p:cond delay="indefinite"/>
                      </p:stCondLst>
                      <p:childTnLst>
                        <p:par>
                          <p:cTn id="100" fill="hold">
                            <p:stCondLst>
                              <p:cond delay="0"/>
                            </p:stCondLst>
                            <p:childTnLst>
                              <p:par>
                                <p:cTn id="101" presetID="26" presetClass="entr" presetSubtype="0" fill="hold" nodeType="clickEffect">
                                  <p:stCondLst>
                                    <p:cond delay="0"/>
                                  </p:stCondLst>
                                  <p:childTnLst>
                                    <p:set>
                                      <p:cBhvr>
                                        <p:cTn id="102" dur="1" fill="hold">
                                          <p:stCondLst>
                                            <p:cond delay="0"/>
                                          </p:stCondLst>
                                        </p:cTn>
                                        <p:tgtEl>
                                          <p:spTgt spid="3">
                                            <p:txEl>
                                              <p:pRg st="5" end="5"/>
                                            </p:txEl>
                                          </p:spTgt>
                                        </p:tgtEl>
                                        <p:attrNameLst>
                                          <p:attrName>style.visibility</p:attrName>
                                        </p:attrNameLst>
                                      </p:cBhvr>
                                      <p:to>
                                        <p:strVal val="visible"/>
                                      </p:to>
                                    </p:set>
                                    <p:animEffect transition="in" filter="wipe(down)">
                                      <p:cBhvr>
                                        <p:cTn id="103" dur="580">
                                          <p:stCondLst>
                                            <p:cond delay="0"/>
                                          </p:stCondLst>
                                        </p:cTn>
                                        <p:tgtEl>
                                          <p:spTgt spid="3">
                                            <p:txEl>
                                              <p:pRg st="5" end="5"/>
                                            </p:txEl>
                                          </p:spTgt>
                                        </p:tgtEl>
                                      </p:cBhvr>
                                    </p:animEffect>
                                    <p:anim calcmode="lin" valueType="num">
                                      <p:cBhvr>
                                        <p:cTn id="104"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5" end="5"/>
                                            </p:txEl>
                                          </p:spTgt>
                                        </p:tgtEl>
                                      </p:cBhvr>
                                      <p:to x="100000" y="60000"/>
                                    </p:animScale>
                                    <p:animScale>
                                      <p:cBhvr>
                                        <p:cTn id="110" dur="166" decel="50000">
                                          <p:stCondLst>
                                            <p:cond delay="676"/>
                                          </p:stCondLst>
                                        </p:cTn>
                                        <p:tgtEl>
                                          <p:spTgt spid="3">
                                            <p:txEl>
                                              <p:pRg st="5" end="5"/>
                                            </p:txEl>
                                          </p:spTgt>
                                        </p:tgtEl>
                                      </p:cBhvr>
                                      <p:to x="100000" y="100000"/>
                                    </p:animScale>
                                    <p:animScale>
                                      <p:cBhvr>
                                        <p:cTn id="111" dur="26">
                                          <p:stCondLst>
                                            <p:cond delay="1312"/>
                                          </p:stCondLst>
                                        </p:cTn>
                                        <p:tgtEl>
                                          <p:spTgt spid="3">
                                            <p:txEl>
                                              <p:pRg st="5" end="5"/>
                                            </p:txEl>
                                          </p:spTgt>
                                        </p:tgtEl>
                                      </p:cBhvr>
                                      <p:to x="100000" y="80000"/>
                                    </p:animScale>
                                    <p:animScale>
                                      <p:cBhvr>
                                        <p:cTn id="112" dur="166" decel="50000">
                                          <p:stCondLst>
                                            <p:cond delay="1338"/>
                                          </p:stCondLst>
                                        </p:cTn>
                                        <p:tgtEl>
                                          <p:spTgt spid="3">
                                            <p:txEl>
                                              <p:pRg st="5" end="5"/>
                                            </p:txEl>
                                          </p:spTgt>
                                        </p:tgtEl>
                                      </p:cBhvr>
                                      <p:to x="100000" y="100000"/>
                                    </p:animScale>
                                    <p:animScale>
                                      <p:cBhvr>
                                        <p:cTn id="113" dur="26">
                                          <p:stCondLst>
                                            <p:cond delay="1642"/>
                                          </p:stCondLst>
                                        </p:cTn>
                                        <p:tgtEl>
                                          <p:spTgt spid="3">
                                            <p:txEl>
                                              <p:pRg st="5" end="5"/>
                                            </p:txEl>
                                          </p:spTgt>
                                        </p:tgtEl>
                                      </p:cBhvr>
                                      <p:to x="100000" y="90000"/>
                                    </p:animScale>
                                    <p:animScale>
                                      <p:cBhvr>
                                        <p:cTn id="114" dur="166" decel="50000">
                                          <p:stCondLst>
                                            <p:cond delay="1668"/>
                                          </p:stCondLst>
                                        </p:cTn>
                                        <p:tgtEl>
                                          <p:spTgt spid="3">
                                            <p:txEl>
                                              <p:pRg st="5" end="5"/>
                                            </p:txEl>
                                          </p:spTgt>
                                        </p:tgtEl>
                                      </p:cBhvr>
                                      <p:to x="100000" y="100000"/>
                                    </p:animScale>
                                    <p:animScale>
                                      <p:cBhvr>
                                        <p:cTn id="115" dur="26">
                                          <p:stCondLst>
                                            <p:cond delay="1808"/>
                                          </p:stCondLst>
                                        </p:cTn>
                                        <p:tgtEl>
                                          <p:spTgt spid="3">
                                            <p:txEl>
                                              <p:pRg st="5" end="5"/>
                                            </p:txEl>
                                          </p:spTgt>
                                        </p:tgtEl>
                                      </p:cBhvr>
                                      <p:to x="100000" y="95000"/>
                                    </p:animScale>
                                    <p:animScale>
                                      <p:cBhvr>
                                        <p:cTn id="116"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541</TotalTime>
  <Words>1083</Words>
  <Application>Microsoft Office PowerPoint</Application>
  <PresentationFormat>عرض على الشاشة (3:4)‏</PresentationFormat>
  <Paragraphs>99</Paragraphs>
  <Slides>19</Slides>
  <Notes>0</Notes>
  <HiddenSlides>0</HiddenSlides>
  <MMClips>0</MMClips>
  <ScaleCrop>false</ScaleCrop>
  <HeadingPairs>
    <vt:vector size="4" baseType="variant">
      <vt:variant>
        <vt:lpstr>سمة</vt:lpstr>
      </vt:variant>
      <vt:variant>
        <vt:i4>1</vt:i4>
      </vt:variant>
      <vt:variant>
        <vt:lpstr>عناوين الشرائح</vt:lpstr>
      </vt:variant>
      <vt:variant>
        <vt:i4>19</vt:i4>
      </vt:variant>
    </vt:vector>
  </HeadingPairs>
  <TitlesOfParts>
    <vt:vector size="20" baseType="lpstr">
      <vt:lpstr>تدفق</vt:lpstr>
      <vt:lpstr>الشريحة 1</vt:lpstr>
      <vt:lpstr>الأستاذ/ احمد رجب السيد</vt:lpstr>
      <vt:lpstr>المكتبة الرقمية  </vt:lpstr>
      <vt:lpstr>ظهور المكتبة الرقمية </vt:lpstr>
      <vt:lpstr>مفهوم المكتبة الرقمية</vt:lpstr>
      <vt:lpstr>الشريحة 6</vt:lpstr>
      <vt:lpstr>تعريف المكتبة الرقمية Digital Library : </vt:lpstr>
      <vt:lpstr>الشريحة 8</vt:lpstr>
      <vt:lpstr>مواصفات المكتبة الرقمية</vt:lpstr>
      <vt:lpstr>أغراض وأهداف المكتبة الرقمية</vt:lpstr>
      <vt:lpstr>فوائد المكتبة الرقمية </vt:lpstr>
      <vt:lpstr>مكونات واحتياجات المكتبة الرقمية</vt:lpstr>
      <vt:lpstr>الصعوبات المتوقعة عند إنشاء مكتبة رقمية</vt:lpstr>
      <vt:lpstr>ثانيا:وهي قضية حقوق التأليف </vt:lpstr>
      <vt:lpstr>  أهمية المكتبة الرقمية للتعليم والبحث العلمي </vt:lpstr>
      <vt:lpstr> عقبات التحول الى المكتبة الرقمية</vt:lpstr>
      <vt:lpstr>                                            وسُبل تذليل هذه العقبات</vt:lpstr>
      <vt:lpstr>مستقبل المكتبة الرقمية </vt:lpstr>
      <vt:lpstr>الشريحة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ALBORAQ</dc:creator>
  <cp:lastModifiedBy>Firefox</cp:lastModifiedBy>
  <cp:revision>53</cp:revision>
  <dcterms:created xsi:type="dcterms:W3CDTF">2014-12-02T19:40:19Z</dcterms:created>
  <dcterms:modified xsi:type="dcterms:W3CDTF">2014-12-12T22:10:17Z</dcterms:modified>
</cp:coreProperties>
</file>